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484" r:id="rId4"/>
  </p:sldMasterIdLst>
  <p:notesMasterIdLst>
    <p:notesMasterId r:id="rId16"/>
  </p:notesMasterIdLst>
  <p:handoutMasterIdLst>
    <p:handoutMasterId r:id="rId17"/>
  </p:handoutMasterIdLst>
  <p:sldIdLst>
    <p:sldId id="1206" r:id="rId5"/>
    <p:sldId id="1257" r:id="rId6"/>
    <p:sldId id="1271" r:id="rId7"/>
    <p:sldId id="1252" r:id="rId8"/>
    <p:sldId id="1266" r:id="rId9"/>
    <p:sldId id="1267" r:id="rId10"/>
    <p:sldId id="1268" r:id="rId11"/>
    <p:sldId id="1272" r:id="rId12"/>
    <p:sldId id="1273" r:id="rId13"/>
    <p:sldId id="1274" r:id="rId14"/>
    <p:sldId id="1265" r:id="rId15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MS PGothic" charset="0"/>
        <a:cs typeface="MS PGothic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MS PGothic" charset="0"/>
        <a:cs typeface="MS PGothic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MS PGothic" charset="0"/>
        <a:cs typeface="MS PGothic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MS PGothic" charset="0"/>
        <a:cs typeface="MS PGothic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MS PGothic" charset="0"/>
        <a:cs typeface="MS PGothic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MS PGothic" charset="0"/>
        <a:cs typeface="MS PGothic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MS PGothic" charset="0"/>
        <a:cs typeface="MS PGothic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MS PGothic" charset="0"/>
        <a:cs typeface="MS PGothic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MS PGothic" charset="0"/>
        <a:cs typeface="MS PGothic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usan MacMillan" initials="SM" lastIdx="9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84BE4A"/>
    <a:srgbClr val="990033"/>
    <a:srgbClr val="8C0000"/>
    <a:srgbClr val="9A0000"/>
    <a:srgbClr val="682622"/>
    <a:srgbClr val="800000"/>
    <a:srgbClr val="9D0000"/>
    <a:srgbClr val="FAFF9D"/>
    <a:srgbClr val="F7E25F"/>
    <a:srgbClr val="F7CE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445" autoAdjust="0"/>
    <p:restoredTop sz="84021" autoAdjust="0"/>
  </p:normalViewPr>
  <p:slideViewPr>
    <p:cSldViewPr snapToGrid="0">
      <p:cViewPr varScale="1">
        <p:scale>
          <a:sx n="59" d="100"/>
          <a:sy n="59" d="100"/>
        </p:scale>
        <p:origin x="1434" y="72"/>
      </p:cViewPr>
      <p:guideLst>
        <p:guide orient="horz" pos="2183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51" d="100"/>
          <a:sy n="51" d="100"/>
        </p:scale>
        <p:origin x="-2958" y="-108"/>
      </p:cViewPr>
      <p:guideLst>
        <p:guide orient="horz" pos="3126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0" tIns="46144" rIns="92290" bIns="46144" numCol="1" anchor="t" anchorCtr="0" compatLnSpc="1">
            <a:prstTxWarp prst="textNoShape">
              <a:avLst/>
            </a:prstTxWarp>
          </a:bodyPr>
          <a:lstStyle>
            <a:lvl1pPr defTabSz="923925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0" tIns="46144" rIns="92290" bIns="46144" numCol="1" anchor="t" anchorCtr="0" compatLnSpc="1">
            <a:prstTxWarp prst="textNoShape">
              <a:avLst/>
            </a:prstTxWarp>
          </a:bodyPr>
          <a:lstStyle>
            <a:lvl1pPr algn="r" defTabSz="923925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53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1338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0" tIns="46144" rIns="92290" bIns="46144" numCol="1" anchor="b" anchorCtr="0" compatLnSpc="1">
            <a:prstTxWarp prst="textNoShape">
              <a:avLst/>
            </a:prstTxWarp>
          </a:bodyPr>
          <a:lstStyle>
            <a:lvl1pPr defTabSz="923925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53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31338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0" tIns="46144" rIns="92290" bIns="46144" numCol="1" anchor="b" anchorCtr="0" compatLnSpc="1">
            <a:prstTxWarp prst="textNoShape">
              <a:avLst/>
            </a:prstTxWarp>
          </a:bodyPr>
          <a:lstStyle>
            <a:lvl1pPr algn="r" defTabSz="923925">
              <a:defRPr sz="1200">
                <a:cs typeface="Arial" charset="0"/>
              </a:defRPr>
            </a:lvl1pPr>
          </a:lstStyle>
          <a:p>
            <a:pPr>
              <a:defRPr/>
            </a:pPr>
            <a:fld id="{9047AB3E-4C23-9543-956F-CDA9E9E5B1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0979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0" tIns="46144" rIns="92290" bIns="46144" numCol="1" anchor="t" anchorCtr="0" compatLnSpc="1">
            <a:prstTxWarp prst="textNoShape">
              <a:avLst/>
            </a:prstTxWarp>
          </a:bodyPr>
          <a:lstStyle>
            <a:lvl1pPr defTabSz="923925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0" tIns="46144" rIns="92290" bIns="46144" numCol="1" anchor="t" anchorCtr="0" compatLnSpc="1">
            <a:prstTxWarp prst="textNoShape">
              <a:avLst/>
            </a:prstTxWarp>
          </a:bodyPr>
          <a:lstStyle>
            <a:lvl1pPr algn="r" defTabSz="923925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6125"/>
            <a:ext cx="4962525" cy="37226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6463"/>
            <a:ext cx="4984750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0" tIns="46144" rIns="92290" bIns="4614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338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0" tIns="46144" rIns="92290" bIns="46144" numCol="1" anchor="b" anchorCtr="0" compatLnSpc="1">
            <a:prstTxWarp prst="textNoShape">
              <a:avLst/>
            </a:prstTxWarp>
          </a:bodyPr>
          <a:lstStyle>
            <a:lvl1pPr defTabSz="923925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431338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0" tIns="46144" rIns="92290" bIns="46144" numCol="1" anchor="b" anchorCtr="0" compatLnSpc="1">
            <a:prstTxWarp prst="textNoShape">
              <a:avLst/>
            </a:prstTxWarp>
          </a:bodyPr>
          <a:lstStyle>
            <a:lvl1pPr algn="r" defTabSz="923925">
              <a:defRPr sz="1200">
                <a:cs typeface="Arial" charset="0"/>
              </a:defRPr>
            </a:lvl1pPr>
          </a:lstStyle>
          <a:p>
            <a:pPr>
              <a:defRPr/>
            </a:pPr>
            <a:fld id="{FB19D8D5-7C69-EB4A-9EDB-E45BA6A265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4526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MS PGothic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MS PGothic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MS PGothic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MS PGothic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19D8D5-7C69-EB4A-9EDB-E45BA6A265E2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47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19D8D5-7C69-EB4A-9EDB-E45BA6A265E2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8446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Outcome – also called objective/purpose</a:t>
            </a:r>
          </a:p>
          <a:p>
            <a:r>
              <a:rPr lang="en-US" dirty="0" smtClean="0"/>
              <a:t>Impact – also called goal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19D8D5-7C69-EB4A-9EDB-E45BA6A265E2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3409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dirty="0" smtClean="0"/>
              <a:t>There is no single method or presentation format for developing a TOC.</a:t>
            </a:r>
          </a:p>
          <a:p>
            <a:endParaRPr lang="en-GB" sz="1200" dirty="0" smtClean="0"/>
          </a:p>
          <a:p>
            <a:r>
              <a:rPr lang="en-US" dirty="0" smtClean="0"/>
              <a:t>CRP Livestock TOC adopts</a:t>
            </a:r>
            <a:r>
              <a:rPr lang="en-US" baseline="0" dirty="0" smtClean="0"/>
              <a:t> the IDRC “three spheres” concept, describing how the program is likely to affect change:</a:t>
            </a:r>
          </a:p>
          <a:p>
            <a:pPr marL="171450" indent="-171450">
              <a:buFont typeface="Arial" charset="0"/>
              <a:buChar char="•"/>
            </a:pPr>
            <a:r>
              <a:rPr lang="en-US" baseline="0" dirty="0" smtClean="0"/>
              <a:t>Sphere of control – outputs and engagement with partners/stakeholders</a:t>
            </a:r>
          </a:p>
          <a:p>
            <a:pPr marL="171450" indent="-171450">
              <a:buFont typeface="Arial" charset="0"/>
              <a:buChar char="•"/>
            </a:pPr>
            <a:r>
              <a:rPr lang="en-US" baseline="0" dirty="0" smtClean="0"/>
              <a:t>Sphere of influence – how stakeholders and others are expected to apply/respond to outputs to achieve local development outcomes</a:t>
            </a:r>
          </a:p>
          <a:p>
            <a:pPr marL="171450" indent="-171450">
              <a:buFont typeface="Arial" charset="0"/>
              <a:buChar char="•"/>
            </a:pPr>
            <a:r>
              <a:rPr lang="en-US" baseline="0" dirty="0" smtClean="0"/>
              <a:t>Sphere of interest – sustainable changes to which program contributes alongside other actors = wider impacts = IDOs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19D8D5-7C69-EB4A-9EDB-E45BA6A265E2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5146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MS PGothic" pitchFamily="34" charset="-128"/>
                <a:cs typeface="MS PGothic" charset="0"/>
              </a:rPr>
              <a:t>CGIAR focus on making a difference in the development arena and contributing towards global targets including the SDGs.</a:t>
            </a:r>
            <a:endParaRPr lang="en-GB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Monitoring information can be used to adjust implementation and to revise the </a:t>
            </a:r>
            <a:r>
              <a:rPr lang="en-GB" dirty="0" err="1" smtClean="0"/>
              <a:t>ToC</a:t>
            </a:r>
            <a:r>
              <a:rPr lang="en-GB" dirty="0" smtClean="0"/>
              <a:t>. As such, stronger and more plausible </a:t>
            </a:r>
            <a:r>
              <a:rPr lang="en-GB" dirty="0" err="1" smtClean="0"/>
              <a:t>ToCs</a:t>
            </a:r>
            <a:r>
              <a:rPr lang="en-GB" dirty="0" smtClean="0"/>
              <a:t> can be evidence of progress.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Time period for</a:t>
            </a:r>
            <a:r>
              <a:rPr lang="en-GB" baseline="0" dirty="0" smtClean="0"/>
              <a:t> achieving outcomes is very short.  Demonstrating outcomes will therefore </a:t>
            </a:r>
            <a:r>
              <a:rPr lang="en-GB" dirty="0" smtClean="0"/>
              <a:t>include evaluating the contribution of earlier research that pre-dates the CRPs.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19D8D5-7C69-EB4A-9EDB-E45BA6A265E2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5549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MS PGothic" pitchFamily="34" charset="-128"/>
                <a:cs typeface="MS PGothic" charset="0"/>
              </a:rPr>
              <a:t>As we learn, our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MS PGothic" pitchFamily="34" charset="-128"/>
                <a:cs typeface="MS PGothic" charset="0"/>
              </a:rPr>
              <a:t>ToCs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MS PGothic" pitchFamily="34" charset="-128"/>
                <a:cs typeface="MS PGothic" charset="0"/>
              </a:rPr>
              <a:t> must be continually updated to reflect our new understanding of how change is brought about; i.e. our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MS PGothic" pitchFamily="34" charset="-128"/>
                <a:cs typeface="MS PGothic" charset="0"/>
              </a:rPr>
              <a:t>ToCs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MS PGothic" pitchFamily="34" charset="-128"/>
                <a:cs typeface="MS PGothic" charset="0"/>
              </a:rPr>
              <a:t> both inform and reflect adaptive management practices.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MS PGothic" pitchFamily="34" charset="-128"/>
                <a:cs typeface="MS PGothic" charset="0"/>
              </a:rPr>
              <a:t>TOCs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MS PGothic" pitchFamily="34" charset="-128"/>
                <a:cs typeface="MS PGothic" charset="0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MS PGothic" pitchFamily="34" charset="-128"/>
                <a:cs typeface="MS PGothic" charset="0"/>
              </a:rPr>
              <a:t>provide an explicit theoretical understanding of a complex change dynamic.</a:t>
            </a: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Times New Roman" pitchFamily="18" charset="0"/>
              <a:ea typeface="MS PGothic" pitchFamily="34" charset="-128"/>
              <a:cs typeface="MS PGothic" charset="0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MS PGothic" pitchFamily="34" charset="-128"/>
                <a:cs typeface="MS PGothic" charset="0"/>
              </a:rPr>
              <a:t>Research questions - </a:t>
            </a:r>
            <a:r>
              <a:rPr lang="en-GB" sz="1200" dirty="0" smtClean="0"/>
              <a:t>mainly focused on the key assumptions, but with the potential to influence future research direction to help us achieve the CRP targeted outcomes.</a:t>
            </a:r>
          </a:p>
          <a:p>
            <a:endParaRPr lang="en-GB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19D8D5-7C69-EB4A-9EDB-E45BA6A265E2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02729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Commission work to test/prove key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ToC</a:t>
            </a:r>
            <a:r>
              <a:rPr lang="en-US" baseline="0" dirty="0" smtClean="0"/>
              <a:t> assumptions.</a:t>
            </a:r>
          </a:p>
          <a:p>
            <a:endParaRPr lang="en-US" baseline="0" dirty="0" smtClean="0"/>
          </a:p>
          <a:p>
            <a:r>
              <a:rPr lang="en-US" baseline="0" dirty="0" smtClean="0"/>
              <a:t>Framework with indicators, methods and tools.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19D8D5-7C69-EB4A-9EDB-E45BA6A265E2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64608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Countries have</a:t>
            </a:r>
            <a:r>
              <a:rPr lang="en-US" baseline="0" dirty="0" smtClean="0"/>
              <a:t> activities under different flagships, how to we develop an overall impact pathway and then </a:t>
            </a:r>
            <a:r>
              <a:rPr lang="en-US" baseline="0" dirty="0" err="1" smtClean="0"/>
              <a:t>ToC</a:t>
            </a:r>
            <a:r>
              <a:rPr lang="en-US" baseline="0" dirty="0" smtClean="0"/>
              <a:t> for the country?  Use that to agree on appropriate indicators and monitoring activities.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Assist with additional partner/stakeholder</a:t>
            </a:r>
            <a:r>
              <a:rPr lang="en-US" baseline="0" dirty="0" smtClean="0"/>
              <a:t> landscaping where required.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Information package on partnership engagement, jointly with </a:t>
            </a:r>
            <a:r>
              <a:rPr lang="en-US" baseline="0" dirty="0" err="1" smtClean="0"/>
              <a:t>Ewen</a:t>
            </a:r>
            <a:r>
              <a:rPr lang="en-US" baseline="0" dirty="0" smtClean="0"/>
              <a:t> Le Borgne of CKM team.</a:t>
            </a:r>
            <a:r>
              <a:rPr lang="en-GB" sz="1200" dirty="0" smtClean="0"/>
              <a:t> 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/>
              <a:t>Possibly some training in partnership brokering/facilitation.</a:t>
            </a:r>
          </a:p>
          <a:p>
            <a:r>
              <a:rPr lang="en-US" baseline="0" dirty="0" smtClean="0"/>
              <a:t>System for performance monitoring of implementing partners?</a:t>
            </a:r>
          </a:p>
          <a:p>
            <a:endParaRPr lang="en-US" baseline="0" dirty="0" smtClean="0"/>
          </a:p>
          <a:p>
            <a:r>
              <a:rPr lang="en-US" baseline="0" dirty="0" smtClean="0"/>
              <a:t>New M&amp;E staff member will help with this.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19D8D5-7C69-EB4A-9EDB-E45BA6A265E2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38278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19D8D5-7C69-EB4A-9EDB-E45BA6A265E2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3138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hyperlink" Target="http://livestock.cgiar.org/" TargetMode="External"/><Relationship Id="rId7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cgiar.org/about-us/our-funders" TargetMode="External"/><Relationship Id="rId5" Type="http://schemas.openxmlformats.org/officeDocument/2006/relationships/image" Target="cid:image001.png@01D16D8C.9C905A10" TargetMode="Externa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1752600" y="2133600"/>
            <a:ext cx="6324600" cy="685800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Title of presentation 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1752600" y="3581400"/>
            <a:ext cx="6324600" cy="495300"/>
          </a:xfrm>
        </p:spPr>
        <p:txBody>
          <a:bodyPr>
            <a:normAutofit/>
          </a:bodyPr>
          <a:lstStyle>
            <a:lvl1pPr marL="0" indent="0" algn="ctr">
              <a:buNone/>
              <a:defRPr sz="2400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Author(s)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1752600" y="4572000"/>
            <a:ext cx="63246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z="2000" dirty="0" smtClean="0">
                <a:solidFill>
                  <a:prstClr val="white">
                    <a:lumMod val="65000"/>
                  </a:prstClr>
                </a:solidFill>
              </a:rPr>
              <a:t>Event name, Place, Date(s)</a:t>
            </a:r>
            <a:endParaRPr lang="en-US" sz="2000" dirty="0">
              <a:solidFill>
                <a:prstClr val="white">
                  <a:lumMod val="65000"/>
                </a:prst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0012" y="5943600"/>
            <a:ext cx="5633274" cy="66332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657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0557077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850" y="6348413"/>
            <a:ext cx="363538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</p:pic>
      <p:pic>
        <p:nvPicPr>
          <p:cNvPr id="5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47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457200" y="1676400"/>
            <a:ext cx="8229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 sz="2600"/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45913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850" y="6348413"/>
            <a:ext cx="363538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</p:pic>
      <p:pic>
        <p:nvPicPr>
          <p:cNvPr id="5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47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457200" y="1676400"/>
            <a:ext cx="8229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 sz="2600"/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35957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850" y="6348413"/>
            <a:ext cx="363538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</p:pic>
      <p:pic>
        <p:nvPicPr>
          <p:cNvPr id="5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47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457200" y="1676400"/>
            <a:ext cx="8229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 sz="2600"/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48737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850" y="6348413"/>
            <a:ext cx="363538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</p:pic>
      <p:pic>
        <p:nvPicPr>
          <p:cNvPr id="5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47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457200" y="1676400"/>
            <a:ext cx="8229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 sz="2600"/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32753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Separato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915400" cy="16154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1752600" y="2514600"/>
            <a:ext cx="6324600" cy="2438400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Separator Page </a:t>
            </a:r>
            <a:br>
              <a:rPr lang="en-US" dirty="0" smtClean="0"/>
            </a:br>
            <a:r>
              <a:rPr lang="en-US" dirty="0" smtClean="0"/>
              <a:t>Minimum 0f 30 point </a:t>
            </a:r>
            <a:br>
              <a:rPr lang="en-US" dirty="0" smtClean="0"/>
            </a:br>
            <a:r>
              <a:rPr lang="en-US" dirty="0" smtClean="0"/>
              <a:t>and maximum of 2 lines</a:t>
            </a:r>
          </a:p>
        </p:txBody>
      </p:sp>
    </p:spTree>
    <p:extLst>
      <p:ext uri="{BB962C8B-B14F-4D97-AF65-F5344CB8AC3E}">
        <p14:creationId xmlns:p14="http://schemas.microsoft.com/office/powerpoint/2010/main" val="1965788084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645089" cy="6858000"/>
          </a:xfrm>
          <a:prstGeom prst="rect">
            <a:avLst/>
          </a:prstGeom>
        </p:spPr>
      </p:pic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1295400" y="190500"/>
            <a:ext cx="7543800" cy="1143000"/>
          </a:xfrm>
        </p:spPr>
        <p:txBody>
          <a:bodyPr>
            <a:no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Page title minimum of 30 points and maximum</a:t>
            </a:r>
            <a:br>
              <a:rPr lang="en-US" dirty="0" smtClean="0"/>
            </a:br>
            <a:r>
              <a:rPr lang="en-US" dirty="0" smtClean="0"/>
              <a:t>of two lines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1371600" y="1905000"/>
            <a:ext cx="7467600" cy="3810000"/>
          </a:xfrm>
        </p:spPr>
        <p:txBody>
          <a:bodyPr/>
          <a:lstStyle>
            <a:lvl1pPr marL="342900" marR="0" indent="-342900" algn="l" defTabSz="914400" rtl="0" eaLnBrk="1" fontAlgn="base" latinLnBrk="0" hangingPunct="1">
              <a:lnSpc>
                <a:spcPct val="200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Arial" pitchFamily="34" charset="0"/>
              <a:buChar char="•"/>
              <a:tabLst/>
              <a:defRPr sz="2400"/>
            </a:lvl1pPr>
            <a:lvl2pPr marL="742950" marR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lvl2pPr>
            <a:lvl3pPr marL="1143000" marR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lvl3pPr>
            <a:lvl4pPr marL="1600200" marR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lvl4pPr>
            <a:lvl5pPr marL="2057400" marR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/>
            </a:lvl5pPr>
          </a:lstStyle>
          <a:p>
            <a:pPr marL="342900" marR="0" lvl="0" indent="-342900" algn="l" defTabSz="914400" rtl="0" eaLnBrk="1" fontAlgn="base" latinLnBrk="0" hangingPunct="1">
              <a:lnSpc>
                <a:spcPct val="200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Main point 6 point smaller than slide title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Bullet points 4 point less than main point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Font type is Calibri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It is advised in one slide maximum 6 bullets</a:t>
            </a:r>
          </a:p>
          <a:p>
            <a:pPr marL="1600200" marR="0" lvl="3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 recommend you use images on slides</a:t>
            </a:r>
          </a:p>
          <a:p>
            <a:pPr marL="1600200" marR="0" lvl="3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can change partner logos on front page</a:t>
            </a:r>
          </a:p>
          <a:p>
            <a:pPr marL="2057400" marR="0" lvl="4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have to duplicate this slide for more inside pages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961301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645089" cy="6858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177100" y="2057400"/>
            <a:ext cx="4891467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+mn-lt"/>
                <a:ea typeface="+mj-ea"/>
                <a:cs typeface="Arial" pitchFamily="34" charset="0"/>
              </a:rPr>
              <a:t>CGIAR Research Program on Livestock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j-ea"/>
                <a:cs typeface="Arial" pitchFamily="34" charset="0"/>
              </a:rPr>
              <a:t/>
            </a:r>
            <a:b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j-ea"/>
                <a:cs typeface="Arial" pitchFamily="34" charset="0"/>
              </a:rPr>
            </a:b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j-ea"/>
                <a:cs typeface="Arial" pitchFamily="34" charset="0"/>
              </a:rPr>
              <a:t/>
            </a:r>
            <a:b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j-ea"/>
                <a:cs typeface="Arial" pitchFamily="34" charset="0"/>
              </a:rPr>
            </a:b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j-ea"/>
                <a:cs typeface="Arial" pitchFamily="34" charset="0"/>
                <a:hlinkClick r:id="rId3"/>
              </a:rPr>
              <a:t>livestock.cgiar.org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/>
            </a:r>
            <a:b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</a:b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295400" y="5983069"/>
            <a:ext cx="754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+mn-lt"/>
              </a:rPr>
              <a:t>The </a:t>
            </a:r>
            <a:r>
              <a:rPr lang="en-US" sz="1200" b="1" dirty="0" smtClean="0">
                <a:latin typeface="+mn-lt"/>
              </a:rPr>
              <a:t>CGIAR Research Program on Livestock </a:t>
            </a:r>
            <a:r>
              <a:rPr lang="en-US" sz="1200" dirty="0" smtClean="0">
                <a:latin typeface="+mn-lt"/>
              </a:rPr>
              <a:t>aims to increase the productivity and profitability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livestock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agri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-food systems in sustainable ways, making meat, milk and eggs more available and affordable across the developing world</a:t>
            </a:r>
            <a:r>
              <a:rPr lang="en-US" sz="1200" dirty="0" smtClean="0">
                <a:latin typeface="+mn-lt"/>
              </a:rPr>
              <a:t>.</a:t>
            </a:r>
            <a:endParaRPr lang="en-US" sz="1200" dirty="0">
              <a:latin typeface="+mn-lt"/>
            </a:endParaRPr>
          </a:p>
        </p:txBody>
      </p:sp>
      <p:sp>
        <p:nvSpPr>
          <p:cNvPr id="10" name="TextBox 6"/>
          <p:cNvSpPr txBox="1">
            <a:spLocks noChangeArrowheads="1"/>
          </p:cNvSpPr>
          <p:nvPr/>
        </p:nvSpPr>
        <p:spPr bwMode="auto">
          <a:xfrm>
            <a:off x="2514600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 smtClean="0">
              <a:latin typeface="+mn-lt"/>
            </a:endParaRPr>
          </a:p>
        </p:txBody>
      </p:sp>
      <p:pic>
        <p:nvPicPr>
          <p:cNvPr id="11" name="Picture 10" descr="cc-by 88x31.png"/>
          <p:cNvPicPr/>
          <p:nvPr/>
        </p:nvPicPr>
        <p:blipFill>
          <a:blip r:embed="rId4" r:link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7860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TextBox 13"/>
          <p:cNvSpPr txBox="1"/>
          <p:nvPr/>
        </p:nvSpPr>
        <p:spPr>
          <a:xfrm>
            <a:off x="1295400" y="4992469"/>
            <a:ext cx="754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program thanks all donors and organizations which globally support its work through their contributions to the </a:t>
            </a:r>
            <a:r>
              <a:rPr lang="en-GB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6"/>
              </a:rPr>
              <a:t>CGIAR system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3818286"/>
            <a:ext cx="5387340" cy="634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5294793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Section Header/separato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1485900" y="2209800"/>
            <a:ext cx="6172200" cy="3124200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>
                <a:solidFill>
                  <a:srgbClr val="68262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Separator Page </a:t>
            </a:r>
            <a:b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 </a:t>
            </a:r>
            <a:b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8846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47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957" y="6352032"/>
            <a:ext cx="1148286" cy="429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31351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850" y="6348413"/>
            <a:ext cx="363538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</p:pic>
      <p:pic>
        <p:nvPicPr>
          <p:cNvPr id="5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47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457200" y="1676400"/>
            <a:ext cx="8229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 sz="2600"/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8306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850" y="6348413"/>
            <a:ext cx="363538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</p:pic>
      <p:pic>
        <p:nvPicPr>
          <p:cNvPr id="5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47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457200" y="1676400"/>
            <a:ext cx="8229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 sz="2600"/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5295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850" y="6348413"/>
            <a:ext cx="363538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</p:pic>
      <p:pic>
        <p:nvPicPr>
          <p:cNvPr id="5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47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457200" y="1676400"/>
            <a:ext cx="8229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 sz="2600"/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3726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850" y="6348413"/>
            <a:ext cx="363538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</p:pic>
      <p:pic>
        <p:nvPicPr>
          <p:cNvPr id="5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47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457200" y="1676400"/>
            <a:ext cx="8229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 sz="2600"/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9392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274638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600200"/>
            <a:ext cx="7772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4451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85" r:id="rId1"/>
    <p:sldLayoutId id="2147484486" r:id="rId2"/>
    <p:sldLayoutId id="2147484489" r:id="rId3"/>
    <p:sldLayoutId id="2147484490" r:id="rId4"/>
    <p:sldLayoutId id="2147484492" r:id="rId5"/>
    <p:sldLayoutId id="2147484493" r:id="rId6"/>
    <p:sldLayoutId id="2147484494" r:id="rId7"/>
    <p:sldLayoutId id="2147484495" r:id="rId8"/>
    <p:sldLayoutId id="2147484496" r:id="rId9"/>
    <p:sldLayoutId id="2147484497" r:id="rId10"/>
    <p:sldLayoutId id="2147484498" r:id="rId11"/>
    <p:sldLayoutId id="2147484499" r:id="rId12"/>
    <p:sldLayoutId id="2147484500" r:id="rId13"/>
    <p:sldLayoutId id="2147484483" r:id="rId14"/>
  </p:sldLayoutIdLst>
  <p:transition spd="slow">
    <p:wipe dir="d"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lang="en-US" sz="4400" kern="1200" dirty="0" smtClean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tiff"/><Relationship Id="rId13" Type="http://schemas.openxmlformats.org/officeDocument/2006/relationships/image" Target="../media/image20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12" Type="http://schemas.openxmlformats.org/officeDocument/2006/relationships/image" Target="../media/image1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18.jpeg"/><Relationship Id="rId5" Type="http://schemas.openxmlformats.org/officeDocument/2006/relationships/image" Target="../media/image12.png"/><Relationship Id="rId10" Type="http://schemas.openxmlformats.org/officeDocument/2006/relationships/image" Target="../media/image17.jpeg"/><Relationship Id="rId4" Type="http://schemas.openxmlformats.org/officeDocument/2006/relationships/image" Target="../media/image11.png"/><Relationship Id="rId9" Type="http://schemas.openxmlformats.org/officeDocument/2006/relationships/image" Target="../media/image16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tiff"/><Relationship Id="rId13" Type="http://schemas.openxmlformats.org/officeDocument/2006/relationships/image" Target="../media/image20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12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18.jpeg"/><Relationship Id="rId5" Type="http://schemas.openxmlformats.org/officeDocument/2006/relationships/image" Target="../media/image12.png"/><Relationship Id="rId10" Type="http://schemas.openxmlformats.org/officeDocument/2006/relationships/image" Target="../media/image17.jpeg"/><Relationship Id="rId4" Type="http://schemas.openxmlformats.org/officeDocument/2006/relationships/image" Target="../media/image11.png"/><Relationship Id="rId9" Type="http://schemas.openxmlformats.org/officeDocument/2006/relationships/image" Target="../media/image1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752600" y="2133599"/>
            <a:ext cx="6324600" cy="1254369"/>
          </a:xfrm>
        </p:spPr>
        <p:txBody>
          <a:bodyPr>
            <a:normAutofit lnSpcReduction="10000"/>
          </a:bodyPr>
          <a:lstStyle/>
          <a:p>
            <a:r>
              <a:rPr lang="en-GB" b="1" dirty="0" smtClean="0"/>
              <a:t>Monitoring and Evaluation</a:t>
            </a:r>
          </a:p>
          <a:p>
            <a:r>
              <a:rPr lang="en-GB" b="1" dirty="0"/>
              <a:t>i</a:t>
            </a:r>
            <a:r>
              <a:rPr lang="en-GB" b="1" dirty="0" smtClean="0"/>
              <a:t>n the CRP Livestock</a:t>
            </a:r>
          </a:p>
          <a:p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Helen Altshul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 smtClean="0"/>
              <a:t>CRP Livestock PMC, Nairobi, 6-7 September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7839673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943708" y="241378"/>
            <a:ext cx="7543800" cy="606669"/>
          </a:xfrm>
        </p:spPr>
        <p:txBody>
          <a:bodyPr/>
          <a:lstStyle/>
          <a:p>
            <a:pPr lvl="0"/>
            <a:r>
              <a:rPr lang="en-US" b="1" dirty="0" smtClean="0"/>
              <a:t>Country cross-cutting assessments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5672709"/>
              </p:ext>
            </p:extLst>
          </p:nvPr>
        </p:nvGraphicFramePr>
        <p:xfrm>
          <a:off x="1033271" y="1069849"/>
          <a:ext cx="7000385" cy="4514522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1862976"/>
                <a:gridCol w="1222191"/>
                <a:gridCol w="1323628"/>
                <a:gridCol w="1323628"/>
                <a:gridCol w="1267962"/>
              </a:tblGrid>
              <a:tr h="374851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Country</a:t>
                      </a:r>
                      <a:endParaRPr lang="en-US" sz="20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Cross-cutting assessments 2017</a:t>
                      </a:r>
                      <a:endParaRPr lang="en-US" sz="20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4970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dirty="0" err="1">
                          <a:solidFill>
                            <a:schemeClr val="bg1"/>
                          </a:solidFill>
                          <a:effectLst/>
                        </a:rPr>
                        <a:t>CapDev</a:t>
                      </a:r>
                      <a:endParaRPr lang="en-US" sz="2000" b="1" dirty="0">
                        <a:solidFill>
                          <a:schemeClr val="bg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effectLst/>
                        </a:rPr>
                        <a:t>Gender</a:t>
                      </a:r>
                      <a:endParaRPr lang="en-US" sz="2000" b="1" dirty="0">
                        <a:solidFill>
                          <a:schemeClr val="bg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effectLst/>
                        </a:rPr>
                        <a:t>Agri-business</a:t>
                      </a:r>
                      <a:endParaRPr lang="en-US" sz="2000" b="1" dirty="0">
                        <a:solidFill>
                          <a:schemeClr val="bg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effectLst/>
                        </a:rPr>
                        <a:t>Youth</a:t>
                      </a:r>
                      <a:endParaRPr lang="en-US" sz="2000" b="1" dirty="0">
                        <a:solidFill>
                          <a:schemeClr val="bg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50000"/>
                      </a:schemeClr>
                    </a:solidFill>
                  </a:tcPr>
                </a:tc>
              </a:tr>
              <a:tr h="37485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Ethiopia</a:t>
                      </a:r>
                      <a:endParaRPr lang="en-US" sz="20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(</a:t>
                      </a:r>
                      <a:r>
                        <a:rPr lang="en-US" sz="2000">
                          <a:effectLst/>
                          <a:sym typeface="Wingdings" charset="2"/>
                        </a:rPr>
                        <a:t></a:t>
                      </a:r>
                      <a:r>
                        <a:rPr lang="en-US" sz="2000">
                          <a:effectLst/>
                        </a:rPr>
                        <a:t>)</a:t>
                      </a:r>
                      <a:endParaRPr lang="en-US" sz="20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sym typeface="Wingdings" charset="2"/>
                        </a:rPr>
                        <a:t></a:t>
                      </a:r>
                      <a:endParaRPr lang="en-US" sz="20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sym typeface="Wingdings" charset="2"/>
                        </a:rPr>
                        <a:t></a:t>
                      </a:r>
                      <a:endParaRPr lang="en-US" sz="20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sym typeface="Wingdings" charset="2"/>
                        </a:rPr>
                        <a:t></a:t>
                      </a:r>
                      <a:endParaRPr lang="en-US" sz="20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</a:tr>
              <a:tr h="37485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Vietnam</a:t>
                      </a:r>
                      <a:endParaRPr lang="en-US" sz="20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sym typeface="Wingdings" charset="2"/>
                        </a:rPr>
                        <a:t></a:t>
                      </a:r>
                      <a:endParaRPr lang="en-US" sz="20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sym typeface="Wingdings" charset="2"/>
                        </a:rPr>
                        <a:t></a:t>
                      </a:r>
                      <a:endParaRPr lang="en-US" sz="20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sym typeface="Wingdings" charset="2"/>
                        </a:rPr>
                        <a:t></a:t>
                      </a:r>
                      <a:endParaRPr lang="en-US" sz="20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en-US" sz="20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</a:tr>
              <a:tr h="37485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Tanzania</a:t>
                      </a:r>
                      <a:endParaRPr lang="en-US" sz="20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sym typeface="Wingdings" charset="2"/>
                        </a:rPr>
                        <a:t></a:t>
                      </a:r>
                      <a:endParaRPr lang="en-US" sz="20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sym typeface="Wingdings" charset="2"/>
                        </a:rPr>
                        <a:t></a:t>
                      </a:r>
                      <a:endParaRPr lang="en-US" sz="20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sym typeface="Wingdings" charset="2"/>
                        </a:rPr>
                        <a:t></a:t>
                      </a:r>
                      <a:endParaRPr lang="en-US" sz="20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en-US" sz="20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</a:tr>
              <a:tr h="37485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Uganda</a:t>
                      </a:r>
                      <a:endParaRPr lang="en-US" sz="20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sym typeface="Wingdings" charset="2"/>
                        </a:rPr>
                        <a:t></a:t>
                      </a:r>
                      <a:endParaRPr lang="en-US" sz="20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en-US" sz="20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sym typeface="Wingdings" charset="2"/>
                        </a:rPr>
                        <a:t></a:t>
                      </a:r>
                      <a:endParaRPr lang="en-US" sz="20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sym typeface="Wingdings" charset="2"/>
                        </a:rPr>
                        <a:t></a:t>
                      </a:r>
                      <a:endParaRPr lang="en-US" sz="20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</a:tr>
              <a:tr h="37485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Nicaragua</a:t>
                      </a:r>
                      <a:endParaRPr lang="en-US" sz="20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sym typeface="Wingdings" charset="2"/>
                        </a:rPr>
                        <a:t></a:t>
                      </a:r>
                      <a:endParaRPr lang="en-US" sz="20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sym typeface="Wingdings" charset="2"/>
                        </a:rPr>
                        <a:t></a:t>
                      </a:r>
                      <a:endParaRPr lang="en-US" sz="20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sym typeface="Wingdings" charset="2"/>
                        </a:rPr>
                        <a:t></a:t>
                      </a:r>
                      <a:endParaRPr lang="en-US" sz="20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sym typeface="Wingdings" charset="2"/>
                        </a:rPr>
                        <a:t></a:t>
                      </a:r>
                      <a:endParaRPr lang="en-US" sz="20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</a:tr>
              <a:tr h="37485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Kenya</a:t>
                      </a:r>
                      <a:endParaRPr lang="en-US" sz="20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sym typeface="Wingdings" charset="2"/>
                        </a:rPr>
                        <a:t></a:t>
                      </a:r>
                      <a:endParaRPr lang="en-US" sz="20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sym typeface="Wingdings" charset="2"/>
                        </a:rPr>
                        <a:t></a:t>
                      </a:r>
                      <a:endParaRPr lang="en-US" sz="20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sym typeface="Wingdings" charset="2"/>
                        </a:rPr>
                        <a:t></a:t>
                      </a:r>
                      <a:endParaRPr lang="en-US" sz="20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sym typeface="Wingdings" charset="2"/>
                        </a:rPr>
                        <a:t></a:t>
                      </a:r>
                      <a:endParaRPr lang="en-US" sz="20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</a:tr>
              <a:tr h="37485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Tunisia</a:t>
                      </a:r>
                      <a:endParaRPr lang="en-US" sz="20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sym typeface="Wingdings" charset="2"/>
                        </a:rPr>
                        <a:t></a:t>
                      </a:r>
                      <a:endParaRPr lang="en-US" sz="20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en-US" sz="20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sym typeface="Wingdings" charset="2"/>
                        </a:rPr>
                        <a:t></a:t>
                      </a:r>
                      <a:endParaRPr lang="en-US" sz="20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en-US" sz="20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</a:tr>
              <a:tr h="37485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India</a:t>
                      </a:r>
                      <a:endParaRPr lang="en-US" sz="20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en-US" sz="20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en-US" sz="20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en-US" sz="20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en-US" sz="20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</a:tr>
              <a:tr h="39116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Burkina Faso</a:t>
                      </a:r>
                      <a:endParaRPr lang="en-US" sz="20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en-US" sz="20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en-US" sz="20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en-US" sz="20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en-US" sz="20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55457830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38117923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37"/>
          <p:cNvSpPr>
            <a:spLocks noChangeArrowheads="1"/>
          </p:cNvSpPr>
          <p:nvPr/>
        </p:nvSpPr>
        <p:spPr bwMode="auto">
          <a:xfrm>
            <a:off x="939069" y="206044"/>
            <a:ext cx="8204931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sz="3000" b="1" dirty="0" smtClean="0">
                <a:latin typeface="+mn-lt"/>
              </a:rPr>
              <a:t>CRP Livestock fit with SLOs and SDGs</a:t>
            </a:r>
            <a:endParaRPr lang="en-US" sz="3000" b="1" dirty="0">
              <a:latin typeface="+mn-lt"/>
            </a:endParaRPr>
          </a:p>
        </p:txBody>
      </p:sp>
      <p:grpSp>
        <p:nvGrpSpPr>
          <p:cNvPr id="42" name="Group 41"/>
          <p:cNvGrpSpPr/>
          <p:nvPr/>
        </p:nvGrpSpPr>
        <p:grpSpPr>
          <a:xfrm>
            <a:off x="609145" y="1148861"/>
            <a:ext cx="8194887" cy="5322277"/>
            <a:chOff x="-13571" y="0"/>
            <a:chExt cx="9132415" cy="6290672"/>
          </a:xfrm>
        </p:grpSpPr>
        <p:sp>
          <p:nvSpPr>
            <p:cNvPr id="43" name="Text Box 25"/>
            <p:cNvSpPr txBox="1"/>
            <p:nvPr/>
          </p:nvSpPr>
          <p:spPr>
            <a:xfrm>
              <a:off x="6500157" y="3812183"/>
              <a:ext cx="2570480" cy="1493520"/>
            </a:xfrm>
            <a:prstGeom prst="rect">
              <a:avLst/>
            </a:prstGeom>
            <a:noFill/>
            <a:ln w="19050">
              <a:solidFill>
                <a:srgbClr val="00B0F0"/>
              </a:solidFill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342900" lvl="0" indent="-342900">
                <a:spcAft>
                  <a:spcPts val="0"/>
                </a:spcAft>
                <a:buFont typeface="Symbol" charset="2"/>
                <a:buChar char=""/>
              </a:pPr>
              <a:r>
                <a:rPr lang="en-US" sz="1000">
                  <a:effectLst/>
                  <a:ea typeface="Calibri" charset="0"/>
                  <a:cs typeface="Times New Roman" charset="0"/>
                </a:rPr>
                <a:t>Minimised land degradation</a:t>
              </a:r>
              <a:endParaRPr lang="en-US" sz="1200">
                <a:effectLst/>
                <a:ea typeface="Calibri" charset="0"/>
                <a:cs typeface="Times New Roman" charset="0"/>
              </a:endParaRPr>
            </a:p>
            <a:p>
              <a:pPr marL="342900" lvl="0" indent="-342900">
                <a:spcAft>
                  <a:spcPts val="0"/>
                </a:spcAft>
                <a:buFont typeface="Symbol" charset="2"/>
                <a:buChar char=""/>
              </a:pPr>
              <a:r>
                <a:rPr lang="en-US" sz="1000">
                  <a:effectLst/>
                  <a:ea typeface="Calibri" charset="0"/>
                  <a:cs typeface="Times New Roman" charset="0"/>
                </a:rPr>
                <a:t>More productive management</a:t>
              </a:r>
              <a:endParaRPr lang="en-US" sz="1200">
                <a:effectLst/>
                <a:ea typeface="Calibri" charset="0"/>
                <a:cs typeface="Times New Roman" charset="0"/>
              </a:endParaRPr>
            </a:p>
            <a:p>
              <a:pPr marL="342900" lvl="0" indent="-342900">
                <a:spcAft>
                  <a:spcPts val="0"/>
                </a:spcAft>
                <a:buFont typeface="Symbol" charset="2"/>
                <a:buChar char=""/>
              </a:pPr>
              <a:r>
                <a:rPr lang="en-US" sz="1000">
                  <a:effectLst/>
                  <a:ea typeface="Calibri" charset="0"/>
                  <a:cs typeface="Times New Roman" charset="0"/>
                </a:rPr>
                <a:t>Diversified agricultural systems</a:t>
              </a:r>
              <a:endParaRPr lang="en-US" sz="1200">
                <a:effectLst/>
                <a:ea typeface="Calibri" charset="0"/>
                <a:cs typeface="Times New Roman" charset="0"/>
              </a:endParaRPr>
            </a:p>
            <a:p>
              <a:pPr marL="342900" lvl="0" indent="-342900">
                <a:spcAft>
                  <a:spcPts val="0"/>
                </a:spcAft>
                <a:buFont typeface="Symbol" charset="2"/>
                <a:buChar char=""/>
              </a:pPr>
              <a:r>
                <a:rPr lang="en-US" sz="1000">
                  <a:effectLst/>
                  <a:ea typeface="Calibri" charset="0"/>
                  <a:cs typeface="Times New Roman" charset="0"/>
                </a:rPr>
                <a:t>Increased resilience of ecosystems</a:t>
              </a:r>
              <a:endParaRPr lang="en-US" sz="1200">
                <a:effectLst/>
                <a:ea typeface="Calibri" charset="0"/>
                <a:cs typeface="Times New Roman" charset="0"/>
              </a:endParaRPr>
            </a:p>
            <a:p>
              <a:pPr marL="342900" lvl="0" indent="-342900">
                <a:spcAft>
                  <a:spcPts val="0"/>
                </a:spcAft>
                <a:buFont typeface="Symbol" charset="2"/>
                <a:buChar char=""/>
              </a:pPr>
              <a:r>
                <a:rPr lang="en-US" sz="1000">
                  <a:effectLst/>
                  <a:ea typeface="Calibri" charset="0"/>
                  <a:cs typeface="Times New Roman" charset="0"/>
                </a:rPr>
                <a:t>Reduced net GHG emissions</a:t>
              </a:r>
              <a:endParaRPr lang="en-US" sz="1200">
                <a:effectLst/>
                <a:ea typeface="Calibri" charset="0"/>
                <a:cs typeface="Times New Roman" charset="0"/>
              </a:endParaRPr>
            </a:p>
            <a:p>
              <a:pPr>
                <a:spcAft>
                  <a:spcPts val="0"/>
                </a:spcAft>
              </a:pPr>
              <a:r>
                <a:rPr lang="en-US" sz="1000">
                  <a:effectLst/>
                  <a:ea typeface="Calibri" charset="0"/>
                  <a:cs typeface="Times New Roman" charset="0"/>
                </a:rPr>
                <a:t> </a:t>
              </a:r>
              <a:endParaRPr lang="en-US" sz="1200">
                <a:effectLst/>
                <a:ea typeface="Calibri" charset="0"/>
                <a:cs typeface="Times New Roman" charset="0"/>
              </a:endParaRPr>
            </a:p>
          </p:txBody>
        </p:sp>
        <p:sp>
          <p:nvSpPr>
            <p:cNvPr id="44" name="Frame 43"/>
            <p:cNvSpPr/>
            <p:nvPr/>
          </p:nvSpPr>
          <p:spPr>
            <a:xfrm>
              <a:off x="1363135" y="5300133"/>
              <a:ext cx="7707504" cy="973455"/>
            </a:xfrm>
            <a:prstGeom prst="frame">
              <a:avLst>
                <a:gd name="adj1" fmla="val 0"/>
              </a:avLst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pic>
          <p:nvPicPr>
            <p:cNvPr id="45" name="Picture 44" descr="../Downloads/WEB%20FILES/E%20Icons_WEB/E%20Inverted%20Icons_RGB/E_INVERTED%20SDG%20goals_icons-individual-RGB-13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59134" y="50800"/>
              <a:ext cx="718820" cy="7188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6" name="Picture 45" descr="../Downloads/WEB%20FILES/E%20Icons_WEB/E%20Inverted%20Icons_RGB/E_INVERTED%20SDG%20goals_icons-individual-RGB-10.png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67000" y="795867"/>
              <a:ext cx="506730" cy="50673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7" name="Picture 46" descr="../Downloads/WEB%20FILES/E%20Icons_WEB/E%20Inverted%20Icons_RGB/E_INVERTED%20SDG%20goals_icons-individual-RGB-06.png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10667" y="728133"/>
              <a:ext cx="718820" cy="7188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8" name="Picture 47" descr="../Downloads/WEB%20FILES/E%20Icons_WEB/E%20Inverted%20Icons_RGB/E_INVERTED%20SDG%20goals_icons-individual-RGB-05.png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48667" y="745067"/>
              <a:ext cx="718820" cy="7188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9" name="Picture 48" descr="../Downloads/WEB%20FILES/E%20Icons_WEB/E%20Inverted%20Icons_RGB/E_INVERTED%20SDG%20goals_icons-individual-RGB-02.png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42934" y="59267"/>
              <a:ext cx="718820" cy="71882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0" name="Text Box 26"/>
            <p:cNvSpPr txBox="1"/>
            <p:nvPr/>
          </p:nvSpPr>
          <p:spPr>
            <a:xfrm>
              <a:off x="1363134" y="5376333"/>
              <a:ext cx="3795307" cy="914339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342900" lvl="0" indent="-342900">
                <a:spcAft>
                  <a:spcPts val="0"/>
                </a:spcAft>
                <a:buFont typeface="Symbol" charset="2"/>
                <a:buChar char=""/>
              </a:pPr>
              <a:r>
                <a:rPr lang="en-US" sz="1000">
                  <a:effectLst/>
                  <a:ea typeface="Calibri" charset="0"/>
                  <a:cs typeface="Times New Roman" charset="0"/>
                </a:rPr>
                <a:t>Gender equitable control of assets &amp; resources</a:t>
              </a:r>
              <a:endParaRPr lang="en-US" sz="1200">
                <a:effectLst/>
                <a:ea typeface="Calibri" charset="0"/>
                <a:cs typeface="Times New Roman" charset="0"/>
              </a:endParaRPr>
            </a:p>
            <a:p>
              <a:pPr marL="342900" lvl="0" indent="-342900">
                <a:spcAft>
                  <a:spcPts val="0"/>
                </a:spcAft>
                <a:buFont typeface="Symbol" charset="2"/>
                <a:buChar char=""/>
              </a:pPr>
              <a:r>
                <a:rPr lang="en-US" sz="1000">
                  <a:effectLst/>
                  <a:ea typeface="Calibri" charset="0"/>
                  <a:cs typeface="Times New Roman" charset="0"/>
                </a:rPr>
                <a:t>Technologies that reduce women’s labour &amp; energy</a:t>
              </a:r>
              <a:endParaRPr lang="en-US" sz="1200">
                <a:effectLst/>
                <a:ea typeface="Calibri" charset="0"/>
                <a:cs typeface="Times New Roman" charset="0"/>
              </a:endParaRPr>
            </a:p>
            <a:p>
              <a:pPr marL="342900" lvl="0" indent="-342900">
                <a:spcAft>
                  <a:spcPts val="0"/>
                </a:spcAft>
                <a:buFont typeface="Symbol" charset="2"/>
                <a:buChar char=""/>
              </a:pPr>
              <a:r>
                <a:rPr lang="en-US" sz="1000">
                  <a:effectLst/>
                  <a:ea typeface="Calibri" charset="0"/>
                  <a:cs typeface="Times New Roman" charset="0"/>
                </a:rPr>
                <a:t>Improved decision-making capacity of women &amp; youth</a:t>
              </a:r>
              <a:endParaRPr lang="en-US" sz="1200">
                <a:effectLst/>
                <a:ea typeface="Calibri" charset="0"/>
                <a:cs typeface="Times New Roman" charset="0"/>
              </a:endParaRPr>
            </a:p>
            <a:p>
              <a:pPr marL="342900" lvl="0" indent="-342900">
                <a:spcAft>
                  <a:spcPts val="0"/>
                </a:spcAft>
                <a:buFont typeface="Symbol" charset="2"/>
                <a:buChar char=""/>
              </a:pPr>
              <a:r>
                <a:rPr lang="en-US" sz="1000">
                  <a:effectLst/>
                  <a:ea typeface="Calibri" charset="0"/>
                  <a:cs typeface="Times New Roman" charset="0"/>
                </a:rPr>
                <a:t>Conducive agricultural policy environment</a:t>
              </a:r>
              <a:endParaRPr lang="en-US" sz="1200">
                <a:effectLst/>
                <a:ea typeface="Calibri" charset="0"/>
                <a:cs typeface="Times New Roman" charset="0"/>
              </a:endParaRPr>
            </a:p>
          </p:txBody>
        </p:sp>
        <p:sp>
          <p:nvSpPr>
            <p:cNvPr id="51" name="Text Box 27"/>
            <p:cNvSpPr txBox="1"/>
            <p:nvPr/>
          </p:nvSpPr>
          <p:spPr>
            <a:xfrm>
              <a:off x="5215467" y="5376333"/>
              <a:ext cx="3855170" cy="914339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342900" lvl="0" indent="-342900">
                <a:spcAft>
                  <a:spcPts val="0"/>
                </a:spcAft>
                <a:buFont typeface="Symbol" charset="2"/>
                <a:buChar char=""/>
              </a:pPr>
              <a:r>
                <a:rPr lang="en-US" sz="1000" dirty="0">
                  <a:effectLst/>
                  <a:ea typeface="Calibri" charset="0"/>
                  <a:cs typeface="Times New Roman" charset="0"/>
                </a:rPr>
                <a:t>Enhanced institutional capacity of partner </a:t>
              </a:r>
              <a:r>
                <a:rPr lang="en-US" sz="1000" dirty="0" err="1">
                  <a:effectLst/>
                  <a:ea typeface="Calibri" charset="0"/>
                  <a:cs typeface="Times New Roman" charset="0"/>
                </a:rPr>
                <a:t>organisations</a:t>
              </a:r>
              <a:endParaRPr lang="en-US" sz="1200" dirty="0">
                <a:effectLst/>
                <a:ea typeface="Calibri" charset="0"/>
                <a:cs typeface="Times New Roman" charset="0"/>
              </a:endParaRPr>
            </a:p>
            <a:p>
              <a:pPr marL="342900" lvl="0" indent="-342900">
                <a:spcAft>
                  <a:spcPts val="0"/>
                </a:spcAft>
                <a:buFont typeface="Symbol" charset="2"/>
                <a:buChar char=""/>
              </a:pPr>
              <a:r>
                <a:rPr lang="en-US" sz="1000" dirty="0">
                  <a:effectLst/>
                  <a:ea typeface="Calibri" charset="0"/>
                  <a:cs typeface="Times New Roman" charset="0"/>
                </a:rPr>
                <a:t>Enhanced individual capacity in partner </a:t>
              </a:r>
              <a:r>
                <a:rPr lang="en-US" sz="1000" dirty="0" err="1">
                  <a:effectLst/>
                  <a:ea typeface="Calibri" charset="0"/>
                  <a:cs typeface="Times New Roman" charset="0"/>
                </a:rPr>
                <a:t>organisations</a:t>
              </a:r>
              <a:endParaRPr lang="en-US" sz="1200" dirty="0">
                <a:effectLst/>
                <a:ea typeface="Calibri" charset="0"/>
                <a:cs typeface="Times New Roman" charset="0"/>
              </a:endParaRPr>
            </a:p>
            <a:p>
              <a:pPr marL="342900" lvl="0" indent="-342900">
                <a:spcAft>
                  <a:spcPts val="0"/>
                </a:spcAft>
                <a:buFont typeface="Symbol" charset="2"/>
                <a:buChar char=""/>
              </a:pPr>
              <a:r>
                <a:rPr lang="en-US" sz="1000" dirty="0">
                  <a:effectLst/>
                  <a:ea typeface="Calibri" charset="0"/>
                  <a:cs typeface="Times New Roman" charset="0"/>
                </a:rPr>
                <a:t>Increased capacity for innovation in research</a:t>
              </a:r>
              <a:endParaRPr lang="en-US" sz="1200" dirty="0">
                <a:effectLst/>
                <a:ea typeface="Calibri" charset="0"/>
                <a:cs typeface="Times New Roman" charset="0"/>
              </a:endParaRPr>
            </a:p>
            <a:p>
              <a:pPr marL="342900" lvl="0" indent="-342900">
                <a:spcAft>
                  <a:spcPts val="0"/>
                </a:spcAft>
                <a:buFont typeface="Symbol" charset="2"/>
                <a:buChar char=""/>
              </a:pPr>
              <a:r>
                <a:rPr lang="en-US" sz="1000" dirty="0">
                  <a:effectLst/>
                  <a:ea typeface="Calibri" charset="0"/>
                  <a:cs typeface="Times New Roman" charset="0"/>
                </a:rPr>
                <a:t>Increased capacity for innovation in </a:t>
              </a:r>
              <a:r>
                <a:rPr lang="en-US" sz="1000" dirty="0" smtClean="0">
                  <a:effectLst/>
                  <a:ea typeface="Calibri" charset="0"/>
                  <a:cs typeface="Times New Roman" charset="0"/>
                </a:rPr>
                <a:t>development</a:t>
              </a:r>
              <a:r>
                <a:rPr lang="en-US" sz="1000" dirty="0">
                  <a:effectLst/>
                  <a:ea typeface="Calibri" charset="0"/>
                  <a:cs typeface="Times New Roman" charset="0"/>
                </a:rPr>
                <a:t> </a:t>
              </a:r>
              <a:endParaRPr lang="en-US" sz="1200" dirty="0">
                <a:effectLst/>
                <a:ea typeface="Calibri" charset="0"/>
                <a:cs typeface="Times New Roman" charset="0"/>
              </a:endParaRPr>
            </a:p>
          </p:txBody>
        </p:sp>
        <p:pic>
          <p:nvPicPr>
            <p:cNvPr id="52" name="Picture 51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24000" y="67733"/>
              <a:ext cx="718820" cy="718820"/>
            </a:xfrm>
            <a:prstGeom prst="rect">
              <a:avLst/>
            </a:prstGeom>
          </p:spPr>
        </p:pic>
        <p:pic>
          <p:nvPicPr>
            <p:cNvPr id="53" name="Picture 52"/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01334" y="67733"/>
              <a:ext cx="718820" cy="718820"/>
            </a:xfrm>
            <a:prstGeom prst="rect">
              <a:avLst/>
            </a:prstGeom>
          </p:spPr>
        </p:pic>
        <p:pic>
          <p:nvPicPr>
            <p:cNvPr id="54" name="Picture 53"/>
            <p:cNvPicPr>
              <a:picLocks noChangeAspect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37934" y="59267"/>
              <a:ext cx="718820" cy="718820"/>
            </a:xfrm>
            <a:prstGeom prst="rect">
              <a:avLst/>
            </a:prstGeom>
          </p:spPr>
        </p:pic>
        <p:pic>
          <p:nvPicPr>
            <p:cNvPr id="55" name="Picture 54"/>
            <p:cNvPicPr>
              <a:picLocks noChangeAspect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48934" y="787400"/>
              <a:ext cx="507365" cy="507365"/>
            </a:xfrm>
            <a:prstGeom prst="rect">
              <a:avLst/>
            </a:prstGeom>
          </p:spPr>
        </p:pic>
        <p:cxnSp>
          <p:nvCxnSpPr>
            <p:cNvPr id="56" name="Straight Arrow Connector 55"/>
            <p:cNvCxnSpPr/>
            <p:nvPr/>
          </p:nvCxnSpPr>
          <p:spPr>
            <a:xfrm flipV="1">
              <a:off x="7848600" y="1591733"/>
              <a:ext cx="0" cy="342877"/>
            </a:xfrm>
            <a:prstGeom prst="straightConnector1">
              <a:avLst/>
            </a:prstGeom>
            <a:ln w="41275">
              <a:solidFill>
                <a:srgbClr val="00B0F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57" name="Picture 56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48667" y="59267"/>
              <a:ext cx="718820" cy="718820"/>
            </a:xfrm>
            <a:prstGeom prst="rect">
              <a:avLst/>
            </a:prstGeom>
          </p:spPr>
        </p:pic>
        <p:pic>
          <p:nvPicPr>
            <p:cNvPr id="58" name="Picture 57"/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62600" y="59267"/>
              <a:ext cx="718820" cy="718820"/>
            </a:xfrm>
            <a:prstGeom prst="rect">
              <a:avLst/>
            </a:prstGeom>
          </p:spPr>
        </p:pic>
        <p:pic>
          <p:nvPicPr>
            <p:cNvPr id="59" name="Picture 58" descr="../Downloads/WEB%20FILES/E%20Icons_WEB/E%20Inverted%20Icons_RGB/E_INVERTED%20SDG%20goals_icons-individual-RGB-10.png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47267" y="770467"/>
              <a:ext cx="506730" cy="50673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0" name="Picture 59" descr="../Downloads/WEB%20FILES/E%20Icons_WEB/E%20Inverted%20Icons_RGB/E_INVERTED%20SDG%20goals_icons-individual-RGB-05.png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31000" y="59267"/>
              <a:ext cx="718820" cy="7188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1" name="Picture 60" descr="../Downloads/WEB%20FILES/E%20Icons_WEB/E%20Inverted%20Icons_RGB/E_INVERTED%20SDG%20goals_icons-individual-RGB-15.png"/>
            <p:cNvPicPr>
              <a:picLocks noChangeAspect="1"/>
            </p:cNvPicPr>
            <p:nvPr/>
          </p:nvPicPr>
          <p:blipFill>
            <a:blip r:embed="rId1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04200" y="50800"/>
              <a:ext cx="718820" cy="718820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62" name="Straight Arrow Connector 61"/>
            <p:cNvCxnSpPr/>
            <p:nvPr/>
          </p:nvCxnSpPr>
          <p:spPr>
            <a:xfrm flipV="1">
              <a:off x="2650067" y="3437467"/>
              <a:ext cx="0" cy="342877"/>
            </a:xfrm>
            <a:prstGeom prst="straightConnector1">
              <a:avLst/>
            </a:prstGeom>
            <a:ln w="41275">
              <a:solidFill>
                <a:srgbClr val="00B0F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Arrow Connector 62"/>
            <p:cNvCxnSpPr/>
            <p:nvPr/>
          </p:nvCxnSpPr>
          <p:spPr>
            <a:xfrm flipV="1">
              <a:off x="5317067" y="3437467"/>
              <a:ext cx="0" cy="342877"/>
            </a:xfrm>
            <a:prstGeom prst="straightConnector1">
              <a:avLst/>
            </a:prstGeom>
            <a:ln w="41275">
              <a:solidFill>
                <a:srgbClr val="00B0F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Arrow Connector 63"/>
            <p:cNvCxnSpPr/>
            <p:nvPr/>
          </p:nvCxnSpPr>
          <p:spPr>
            <a:xfrm flipV="1">
              <a:off x="7857067" y="3437467"/>
              <a:ext cx="0" cy="342877"/>
            </a:xfrm>
            <a:prstGeom prst="straightConnector1">
              <a:avLst/>
            </a:prstGeom>
            <a:ln w="41275">
              <a:solidFill>
                <a:srgbClr val="00B0F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5" name="Picture 64" descr="../Downloads/WEB%20FILES/SDG%20Logo/E_Logo_No%20UN%20Emblem-02.png"/>
            <p:cNvPicPr>
              <a:picLocks noChangeAspect="1"/>
            </p:cNvPicPr>
            <p:nvPr/>
          </p:nvPicPr>
          <p:blipFill>
            <a:blip r:embed="rId1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95697"/>
              <a:ext cx="1231900" cy="864870"/>
            </a:xfrm>
            <a:prstGeom prst="rect">
              <a:avLst/>
            </a:prstGeom>
            <a:noFill/>
            <a:ln>
              <a:noFill/>
            </a:ln>
            <a:effectLst>
              <a:outerShdw blurRad="50800" dist="50800" dir="5400000" algn="ctr" rotWithShape="0">
                <a:srgbClr val="000000">
                  <a:alpha val="0"/>
                </a:srgbClr>
              </a:outerShdw>
            </a:effectLst>
          </p:spPr>
        </p:pic>
        <p:sp>
          <p:nvSpPr>
            <p:cNvPr id="66" name="Oval 65"/>
            <p:cNvSpPr/>
            <p:nvPr/>
          </p:nvSpPr>
          <p:spPr>
            <a:xfrm>
              <a:off x="4174067" y="2006600"/>
              <a:ext cx="2209749" cy="1346018"/>
            </a:xfrm>
            <a:prstGeom prst="ellipse">
              <a:avLst/>
            </a:prstGeom>
            <a:solidFill>
              <a:srgbClr val="A6150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sz="1200" b="1">
                  <a:effectLst/>
                  <a:ea typeface="Calibri" charset="0"/>
                  <a:cs typeface="Times New Roman" charset="0"/>
                </a:rPr>
                <a:t>IMPROVE FOOD &amp; NUTRITION SECURITY</a:t>
              </a:r>
              <a:endParaRPr lang="en-US" sz="1200">
                <a:effectLst/>
                <a:ea typeface="Calibri" charset="0"/>
                <a:cs typeface="Times New Roman" charset="0"/>
              </a:endParaRPr>
            </a:p>
          </p:txBody>
        </p:sp>
        <p:sp>
          <p:nvSpPr>
            <p:cNvPr id="67" name="Text Box 19"/>
            <p:cNvSpPr txBox="1"/>
            <p:nvPr/>
          </p:nvSpPr>
          <p:spPr>
            <a:xfrm>
              <a:off x="1363134" y="3810000"/>
              <a:ext cx="2570420" cy="1493420"/>
            </a:xfrm>
            <a:prstGeom prst="rect">
              <a:avLst/>
            </a:prstGeom>
            <a:noFill/>
            <a:ln w="19050">
              <a:solidFill>
                <a:srgbClr val="00B0F0"/>
              </a:solidFill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342900" lvl="0" indent="-342900">
                <a:spcAft>
                  <a:spcPts val="0"/>
                </a:spcAft>
                <a:buFont typeface="Symbol" charset="2"/>
                <a:buChar char=""/>
              </a:pPr>
              <a:r>
                <a:rPr lang="en-US" sz="1000">
                  <a:ln>
                    <a:noFill/>
                  </a:ln>
                  <a:effectLst/>
                  <a:ea typeface="Calibri" charset="0"/>
                  <a:cs typeface="Times New Roman" charset="0"/>
                </a:rPr>
                <a:t>Increased HH resilience</a:t>
              </a:r>
              <a:endParaRPr lang="en-US" sz="1200">
                <a:effectLst/>
                <a:ea typeface="Calibri" charset="0"/>
                <a:cs typeface="Times New Roman" charset="0"/>
              </a:endParaRPr>
            </a:p>
            <a:p>
              <a:pPr marL="342900" lvl="0" indent="-342900">
                <a:spcAft>
                  <a:spcPts val="0"/>
                </a:spcAft>
                <a:buFont typeface="Symbol" charset="2"/>
                <a:buChar char=""/>
              </a:pPr>
              <a:r>
                <a:rPr lang="en-US" sz="1000">
                  <a:ln>
                    <a:noFill/>
                  </a:ln>
                  <a:effectLst/>
                  <a:ea typeface="Calibri" charset="0"/>
                  <a:cs typeface="Times New Roman" charset="0"/>
                </a:rPr>
                <a:t>Reduced market barriers</a:t>
              </a:r>
              <a:endParaRPr lang="en-US" sz="1200">
                <a:effectLst/>
                <a:ea typeface="Calibri" charset="0"/>
                <a:cs typeface="Times New Roman" charset="0"/>
              </a:endParaRPr>
            </a:p>
            <a:p>
              <a:pPr marL="342900" lvl="0" indent="-342900">
                <a:spcAft>
                  <a:spcPts val="0"/>
                </a:spcAft>
                <a:buFont typeface="Symbol" charset="2"/>
                <a:buChar char=""/>
              </a:pPr>
              <a:r>
                <a:rPr lang="en-US" sz="1000">
                  <a:ln>
                    <a:noFill/>
                  </a:ln>
                  <a:effectLst/>
                  <a:ea typeface="Calibri" charset="0"/>
                  <a:cs typeface="Times New Roman" charset="0"/>
                </a:rPr>
                <a:t>Increased livelihood opportunities</a:t>
              </a:r>
              <a:endParaRPr lang="en-US" sz="1200">
                <a:effectLst/>
                <a:ea typeface="Calibri" charset="0"/>
                <a:cs typeface="Times New Roman" charset="0"/>
              </a:endParaRPr>
            </a:p>
            <a:p>
              <a:pPr marL="342900" lvl="0" indent="-342900">
                <a:spcAft>
                  <a:spcPts val="0"/>
                </a:spcAft>
                <a:buFont typeface="Symbol" charset="2"/>
                <a:buChar char=""/>
              </a:pPr>
              <a:r>
                <a:rPr lang="en-US" sz="1000">
                  <a:ln>
                    <a:noFill/>
                  </a:ln>
                  <a:effectLst/>
                  <a:ea typeface="Calibri" charset="0"/>
                  <a:cs typeface="Times New Roman" charset="0"/>
                </a:rPr>
                <a:t>More efficient use of inputs</a:t>
              </a:r>
              <a:endParaRPr lang="en-US" sz="1200">
                <a:effectLst/>
                <a:ea typeface="Calibri" charset="0"/>
                <a:cs typeface="Times New Roman" charset="0"/>
              </a:endParaRPr>
            </a:p>
            <a:p>
              <a:pPr marL="342900" lvl="0" indent="-342900">
                <a:spcAft>
                  <a:spcPts val="0"/>
                </a:spcAft>
                <a:buFont typeface="Symbol" charset="2"/>
                <a:buChar char=""/>
              </a:pPr>
              <a:r>
                <a:rPr lang="en-US" sz="1000">
                  <a:ln>
                    <a:noFill/>
                  </a:ln>
                  <a:effectLst/>
                  <a:ea typeface="Calibri" charset="0"/>
                  <a:cs typeface="Times New Roman" charset="0"/>
                </a:rPr>
                <a:t>Closed yield gaps</a:t>
              </a:r>
              <a:endParaRPr lang="en-US" sz="1200">
                <a:effectLst/>
                <a:ea typeface="Calibri" charset="0"/>
                <a:cs typeface="Times New Roman" charset="0"/>
              </a:endParaRPr>
            </a:p>
            <a:p>
              <a:pPr marL="342900" lvl="0" indent="-342900">
                <a:spcAft>
                  <a:spcPts val="0"/>
                </a:spcAft>
                <a:buFont typeface="Symbol" charset="2"/>
                <a:buChar char=""/>
              </a:pPr>
              <a:r>
                <a:rPr lang="en-US" sz="1000">
                  <a:ln>
                    <a:noFill/>
                  </a:ln>
                  <a:effectLst/>
                  <a:ea typeface="Calibri" charset="0"/>
                  <a:cs typeface="Times New Roman" charset="0"/>
                </a:rPr>
                <a:t>Enhanced genetic gain</a:t>
              </a:r>
              <a:endParaRPr lang="en-US" sz="1200">
                <a:effectLst/>
                <a:ea typeface="Calibri" charset="0"/>
                <a:cs typeface="Times New Roman" charset="0"/>
              </a:endParaRPr>
            </a:p>
            <a:p>
              <a:pPr marL="342900" lvl="0" indent="-342900">
                <a:spcAft>
                  <a:spcPts val="0"/>
                </a:spcAft>
                <a:buFont typeface="Symbol" charset="2"/>
                <a:buChar char=""/>
              </a:pPr>
              <a:r>
                <a:rPr lang="en-US" sz="1000">
                  <a:ln>
                    <a:noFill/>
                  </a:ln>
                  <a:effectLst/>
                  <a:ea typeface="Calibri" charset="0"/>
                  <a:cs typeface="Times New Roman" charset="0"/>
                </a:rPr>
                <a:t>Increased use of genetic resources</a:t>
              </a:r>
              <a:endParaRPr lang="en-US" sz="1200">
                <a:effectLst/>
                <a:ea typeface="Calibri" charset="0"/>
                <a:cs typeface="Times New Roman" charset="0"/>
              </a:endParaRPr>
            </a:p>
            <a:p>
              <a:pPr>
                <a:spcAft>
                  <a:spcPts val="0"/>
                </a:spcAft>
              </a:pPr>
              <a:r>
                <a:rPr lang="en-US" sz="1200">
                  <a:ln>
                    <a:noFill/>
                  </a:ln>
                  <a:effectLst/>
                  <a:ea typeface="Calibri" charset="0"/>
                  <a:cs typeface="Times New Roman" charset="0"/>
                </a:rPr>
                <a:t> </a:t>
              </a:r>
              <a:endParaRPr lang="en-US" sz="1200">
                <a:effectLst/>
                <a:ea typeface="Calibri" charset="0"/>
                <a:cs typeface="Times New Roman" charset="0"/>
              </a:endParaRPr>
            </a:p>
            <a:p>
              <a:pPr>
                <a:spcAft>
                  <a:spcPts val="0"/>
                </a:spcAft>
              </a:pPr>
              <a:r>
                <a:rPr lang="en-US" sz="1200">
                  <a:ln>
                    <a:noFill/>
                  </a:ln>
                  <a:effectLst/>
                  <a:ea typeface="Calibri" charset="0"/>
                  <a:cs typeface="Times New Roman" charset="0"/>
                </a:rPr>
                <a:t> </a:t>
              </a:r>
              <a:endParaRPr lang="en-US" sz="1200">
                <a:effectLst/>
                <a:ea typeface="Calibri" charset="0"/>
                <a:cs typeface="Times New Roman" charset="0"/>
              </a:endParaRPr>
            </a:p>
          </p:txBody>
        </p:sp>
        <p:sp>
          <p:nvSpPr>
            <p:cNvPr id="68" name="Text Box 24"/>
            <p:cNvSpPr txBox="1"/>
            <p:nvPr/>
          </p:nvSpPr>
          <p:spPr>
            <a:xfrm>
              <a:off x="3929737" y="3809901"/>
              <a:ext cx="2570420" cy="1493420"/>
            </a:xfrm>
            <a:prstGeom prst="rect">
              <a:avLst/>
            </a:prstGeom>
            <a:noFill/>
            <a:ln w="19050">
              <a:solidFill>
                <a:srgbClr val="00B0F0"/>
              </a:solidFill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342900" lvl="0" indent="-342900">
                <a:spcAft>
                  <a:spcPts val="0"/>
                </a:spcAft>
                <a:buFont typeface="Symbol" charset="2"/>
                <a:buChar char=""/>
              </a:pPr>
              <a:r>
                <a:rPr lang="en-US" sz="1000" dirty="0">
                  <a:effectLst/>
                  <a:ea typeface="Calibri" charset="0"/>
                  <a:cs typeface="Times New Roman" charset="0"/>
                </a:rPr>
                <a:t>Closed yield gaps</a:t>
              </a:r>
              <a:endParaRPr lang="en-US" sz="1200" dirty="0">
                <a:effectLst/>
                <a:ea typeface="Calibri" charset="0"/>
                <a:cs typeface="Times New Roman" charset="0"/>
              </a:endParaRPr>
            </a:p>
            <a:p>
              <a:pPr marL="342900" lvl="0" indent="-342900">
                <a:spcAft>
                  <a:spcPts val="0"/>
                </a:spcAft>
                <a:buFont typeface="Symbol" charset="2"/>
                <a:buChar char=""/>
              </a:pPr>
              <a:r>
                <a:rPr lang="en-US" sz="1000" dirty="0">
                  <a:effectLst/>
                  <a:ea typeface="Calibri" charset="0"/>
                  <a:cs typeface="Times New Roman" charset="0"/>
                </a:rPr>
                <a:t>Enhanced genetic gain</a:t>
              </a:r>
              <a:endParaRPr lang="en-US" sz="1200" dirty="0">
                <a:effectLst/>
                <a:ea typeface="Calibri" charset="0"/>
                <a:cs typeface="Times New Roman" charset="0"/>
              </a:endParaRPr>
            </a:p>
            <a:p>
              <a:pPr marL="342900" lvl="0" indent="-342900">
                <a:spcAft>
                  <a:spcPts val="0"/>
                </a:spcAft>
                <a:buFont typeface="Symbol" charset="2"/>
                <a:buChar char=""/>
              </a:pPr>
              <a:r>
                <a:rPr lang="en-US" sz="1000" dirty="0">
                  <a:effectLst/>
                  <a:ea typeface="Calibri" charset="0"/>
                  <a:cs typeface="Times New Roman" charset="0"/>
                </a:rPr>
                <a:t>Increased use of genetic resources</a:t>
              </a:r>
              <a:endParaRPr lang="en-US" sz="1200" dirty="0">
                <a:effectLst/>
                <a:ea typeface="Calibri" charset="0"/>
                <a:cs typeface="Times New Roman" charset="0"/>
              </a:endParaRPr>
            </a:p>
            <a:p>
              <a:pPr marL="342900" lvl="0" indent="-342900">
                <a:spcAft>
                  <a:spcPts val="0"/>
                </a:spcAft>
                <a:buFont typeface="Symbol" charset="2"/>
                <a:buChar char=""/>
              </a:pPr>
              <a:r>
                <a:rPr lang="en-US" sz="1000" dirty="0">
                  <a:effectLst/>
                  <a:ea typeface="Calibri" charset="0"/>
                  <a:cs typeface="Times New Roman" charset="0"/>
                </a:rPr>
                <a:t>Increased access to diverse foods</a:t>
              </a:r>
              <a:endParaRPr lang="en-US" sz="1200" dirty="0">
                <a:effectLst/>
                <a:ea typeface="Calibri" charset="0"/>
                <a:cs typeface="Times New Roman" charset="0"/>
              </a:endParaRPr>
            </a:p>
            <a:p>
              <a:pPr marL="342900" lvl="0" indent="-342900">
                <a:spcAft>
                  <a:spcPts val="0"/>
                </a:spcAft>
                <a:buFont typeface="Symbol" charset="2"/>
                <a:buChar char=""/>
              </a:pPr>
              <a:r>
                <a:rPr lang="en-US" sz="1000" dirty="0">
                  <a:effectLst/>
                  <a:ea typeface="Calibri" charset="0"/>
                  <a:cs typeface="Times New Roman" charset="0"/>
                </a:rPr>
                <a:t>Reduced hazards in food system</a:t>
              </a:r>
              <a:endParaRPr lang="en-US" sz="1200" dirty="0">
                <a:effectLst/>
                <a:ea typeface="Calibri" charset="0"/>
                <a:cs typeface="Times New Roman" charset="0"/>
              </a:endParaRPr>
            </a:p>
            <a:p>
              <a:pPr marL="342900" lvl="0" indent="-342900">
                <a:spcAft>
                  <a:spcPts val="0"/>
                </a:spcAft>
                <a:buFont typeface="Symbol" charset="2"/>
                <a:buChar char=""/>
              </a:pPr>
              <a:r>
                <a:rPr lang="en-US" sz="1000" dirty="0">
                  <a:effectLst/>
                  <a:ea typeface="Calibri" charset="0"/>
                  <a:cs typeface="Times New Roman" charset="0"/>
                </a:rPr>
                <a:t>Reduced livestock disease risks</a:t>
              </a:r>
              <a:endParaRPr lang="en-US" sz="1200" dirty="0">
                <a:effectLst/>
                <a:ea typeface="Calibri" charset="0"/>
                <a:cs typeface="Times New Roman" charset="0"/>
              </a:endParaRPr>
            </a:p>
            <a:p>
              <a:pPr>
                <a:spcAft>
                  <a:spcPts val="0"/>
                </a:spcAft>
              </a:pPr>
              <a:r>
                <a:rPr lang="en-US" sz="1200" dirty="0">
                  <a:effectLst/>
                  <a:ea typeface="Calibri" charset="0"/>
                  <a:cs typeface="Times New Roman" charset="0"/>
                </a:rPr>
                <a:t> </a:t>
              </a:r>
            </a:p>
            <a:p>
              <a:pPr>
                <a:spcAft>
                  <a:spcPts val="0"/>
                </a:spcAft>
              </a:pPr>
              <a:r>
                <a:rPr lang="en-US" sz="1200" dirty="0">
                  <a:effectLst/>
                  <a:ea typeface="Calibri" charset="0"/>
                  <a:cs typeface="Times New Roman" charset="0"/>
                </a:rPr>
                <a:t> </a:t>
              </a:r>
            </a:p>
          </p:txBody>
        </p:sp>
        <p:cxnSp>
          <p:nvCxnSpPr>
            <p:cNvPr id="69" name="Straight Arrow Connector 68"/>
            <p:cNvCxnSpPr/>
            <p:nvPr/>
          </p:nvCxnSpPr>
          <p:spPr>
            <a:xfrm flipV="1">
              <a:off x="2667000" y="1591733"/>
              <a:ext cx="0" cy="342854"/>
            </a:xfrm>
            <a:prstGeom prst="straightConnector1">
              <a:avLst/>
            </a:prstGeom>
            <a:ln w="41275">
              <a:solidFill>
                <a:srgbClr val="00B0F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Arrow Connector 69"/>
            <p:cNvCxnSpPr/>
            <p:nvPr/>
          </p:nvCxnSpPr>
          <p:spPr>
            <a:xfrm flipV="1">
              <a:off x="5266267" y="1591733"/>
              <a:ext cx="0" cy="342854"/>
            </a:xfrm>
            <a:prstGeom prst="straightConnector1">
              <a:avLst/>
            </a:prstGeom>
            <a:ln w="41275">
              <a:solidFill>
                <a:srgbClr val="00B0F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Oval 70"/>
            <p:cNvSpPr/>
            <p:nvPr/>
          </p:nvSpPr>
          <p:spPr>
            <a:xfrm>
              <a:off x="1574800" y="2006600"/>
              <a:ext cx="2192604" cy="1346018"/>
            </a:xfrm>
            <a:prstGeom prst="ellipse">
              <a:avLst/>
            </a:prstGeom>
            <a:solidFill>
              <a:srgbClr val="FFAB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sz="1200" b="1">
                  <a:effectLst/>
                  <a:ea typeface="Calibri" charset="0"/>
                  <a:cs typeface="Times New Roman" charset="0"/>
                </a:rPr>
                <a:t>REDUCE POVERTY</a:t>
              </a:r>
              <a:endParaRPr lang="en-US" sz="1200">
                <a:effectLst/>
                <a:ea typeface="Calibri" charset="0"/>
                <a:cs typeface="Times New Roman" charset="0"/>
              </a:endParaRPr>
            </a:p>
          </p:txBody>
        </p:sp>
        <p:sp>
          <p:nvSpPr>
            <p:cNvPr id="72" name="Oval 71"/>
            <p:cNvSpPr/>
            <p:nvPr/>
          </p:nvSpPr>
          <p:spPr>
            <a:xfrm>
              <a:off x="6764867" y="2006600"/>
              <a:ext cx="2205304" cy="1346018"/>
            </a:xfrm>
            <a:prstGeom prst="ellipse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sz="1200" b="1">
                  <a:effectLst/>
                  <a:ea typeface="Calibri" charset="0"/>
                  <a:cs typeface="Times New Roman" charset="0"/>
                </a:rPr>
                <a:t>IMPROVE NATURAL RESOURCES &amp; ECOSYSTEM SERVICES</a:t>
              </a:r>
              <a:endParaRPr lang="en-US" sz="1200">
                <a:effectLst/>
                <a:ea typeface="Calibri" charset="0"/>
                <a:cs typeface="Times New Roman" charset="0"/>
              </a:endParaRPr>
            </a:p>
          </p:txBody>
        </p:sp>
        <p:sp>
          <p:nvSpPr>
            <p:cNvPr id="73" name="Text Box 8"/>
            <p:cNvSpPr txBox="1"/>
            <p:nvPr/>
          </p:nvSpPr>
          <p:spPr>
            <a:xfrm>
              <a:off x="-13571" y="2106916"/>
              <a:ext cx="1181708" cy="1145386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sz="1400" b="1" dirty="0">
                  <a:solidFill>
                    <a:srgbClr val="00B0F0"/>
                  </a:solidFill>
                  <a:effectLst/>
                  <a:ea typeface="Calibri" charset="0"/>
                  <a:cs typeface="Times New Roman" charset="0"/>
                </a:rPr>
                <a:t>CGIAR</a:t>
              </a:r>
              <a:endParaRPr lang="en-US" sz="1200" dirty="0">
                <a:effectLst/>
                <a:ea typeface="Calibri" charset="0"/>
                <a:cs typeface="Times New Roman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en-US" sz="1400" b="1" dirty="0">
                  <a:solidFill>
                    <a:srgbClr val="00B0F0"/>
                  </a:solidFill>
                  <a:effectLst/>
                  <a:ea typeface="Calibri" charset="0"/>
                  <a:cs typeface="Times New Roman" charset="0"/>
                </a:rPr>
                <a:t>SYSTEM</a:t>
              </a:r>
              <a:endParaRPr lang="en-US" sz="1200" dirty="0">
                <a:effectLst/>
                <a:ea typeface="Calibri" charset="0"/>
                <a:cs typeface="Times New Roman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en-US" sz="1400" b="1" dirty="0">
                  <a:solidFill>
                    <a:srgbClr val="00B0F0"/>
                  </a:solidFill>
                  <a:effectLst/>
                  <a:ea typeface="Calibri" charset="0"/>
                  <a:cs typeface="Times New Roman" charset="0"/>
                </a:rPr>
                <a:t>LEVEL</a:t>
              </a:r>
              <a:endParaRPr lang="en-US" sz="1200" dirty="0">
                <a:effectLst/>
                <a:ea typeface="Calibri" charset="0"/>
                <a:cs typeface="Times New Roman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en-US" sz="1400" b="1" dirty="0">
                  <a:solidFill>
                    <a:srgbClr val="00B0F0"/>
                  </a:solidFill>
                  <a:effectLst/>
                  <a:ea typeface="Calibri" charset="0"/>
                  <a:cs typeface="Times New Roman" charset="0"/>
                </a:rPr>
                <a:t>OUTCOMES</a:t>
              </a:r>
              <a:endParaRPr lang="en-US" sz="1200" dirty="0">
                <a:effectLst/>
                <a:ea typeface="Calibri" charset="0"/>
                <a:cs typeface="Times New Roman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en-US" sz="1400" dirty="0">
                  <a:effectLst/>
                  <a:ea typeface="Calibri" charset="0"/>
                  <a:cs typeface="Times New Roman" charset="0"/>
                </a:rPr>
                <a:t> </a:t>
              </a:r>
              <a:endParaRPr lang="en-US" sz="1200" dirty="0">
                <a:effectLst/>
                <a:ea typeface="Calibri" charset="0"/>
                <a:cs typeface="Times New Roman" charset="0"/>
              </a:endParaRPr>
            </a:p>
          </p:txBody>
        </p:sp>
        <p:sp>
          <p:nvSpPr>
            <p:cNvPr id="74" name="Text Box 10"/>
            <p:cNvSpPr txBox="1"/>
            <p:nvPr/>
          </p:nvSpPr>
          <p:spPr>
            <a:xfrm>
              <a:off x="0" y="4419600"/>
              <a:ext cx="1181708" cy="916816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sz="1400" b="1" dirty="0">
                  <a:solidFill>
                    <a:srgbClr val="00B0F0"/>
                  </a:solidFill>
                  <a:effectLst/>
                  <a:ea typeface="Calibri" charset="0"/>
                  <a:cs typeface="Times New Roman" charset="0"/>
                </a:rPr>
                <a:t>CRP LIVESTOCK SUB-IDOs</a:t>
              </a:r>
              <a:endParaRPr lang="en-US" sz="1200" dirty="0">
                <a:effectLst/>
                <a:ea typeface="Calibri" charset="0"/>
                <a:cs typeface="Times New Roman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en-US" sz="1400" dirty="0">
                  <a:effectLst/>
                  <a:ea typeface="Calibri" charset="0"/>
                  <a:cs typeface="Times New Roman" charset="0"/>
                </a:rPr>
                <a:t> </a:t>
              </a:r>
              <a:endParaRPr lang="en-US" sz="1200" dirty="0">
                <a:effectLst/>
                <a:ea typeface="Calibri" charset="0"/>
                <a:cs typeface="Times New Roman" charset="0"/>
              </a:endParaRPr>
            </a:p>
          </p:txBody>
        </p:sp>
        <p:sp>
          <p:nvSpPr>
            <p:cNvPr id="75" name="Frame 74"/>
            <p:cNvSpPr/>
            <p:nvPr/>
          </p:nvSpPr>
          <p:spPr>
            <a:xfrm>
              <a:off x="1363134" y="0"/>
              <a:ext cx="7755710" cy="1485800"/>
            </a:xfrm>
            <a:prstGeom prst="frame">
              <a:avLst>
                <a:gd name="adj1" fmla="val 0"/>
              </a:avLst>
            </a:prstGeom>
            <a:ln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ot="0" spcFirstLastPara="0" vert="horz" wrap="square" lIns="36000" tIns="0" rIns="36000" bIns="36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cxnSp>
          <p:nvCxnSpPr>
            <p:cNvPr id="76" name="Straight Connector 75"/>
            <p:cNvCxnSpPr/>
            <p:nvPr/>
          </p:nvCxnSpPr>
          <p:spPr>
            <a:xfrm flipV="1">
              <a:off x="3937000" y="0"/>
              <a:ext cx="3386" cy="1485800"/>
            </a:xfrm>
            <a:prstGeom prst="line">
              <a:avLst/>
            </a:prstGeom>
            <a:ln w="190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flipV="1">
              <a:off x="6553200" y="0"/>
              <a:ext cx="3386" cy="1485800"/>
            </a:xfrm>
            <a:prstGeom prst="line">
              <a:avLst/>
            </a:prstGeom>
            <a:ln w="190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52807426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37"/>
          <p:cNvSpPr>
            <a:spLocks noChangeArrowheads="1"/>
          </p:cNvSpPr>
          <p:nvPr/>
        </p:nvSpPr>
        <p:spPr bwMode="auto">
          <a:xfrm>
            <a:off x="939069" y="206044"/>
            <a:ext cx="8204931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sz="3000" b="1" dirty="0" smtClean="0">
                <a:latin typeface="+mn-lt"/>
              </a:rPr>
              <a:t>Key Sub-IDOs?</a:t>
            </a:r>
            <a:endParaRPr lang="en-US" sz="3000" b="1" dirty="0">
              <a:latin typeface="+mn-lt"/>
            </a:endParaRPr>
          </a:p>
        </p:txBody>
      </p:sp>
      <p:grpSp>
        <p:nvGrpSpPr>
          <p:cNvPr id="42" name="Group 41"/>
          <p:cNvGrpSpPr/>
          <p:nvPr/>
        </p:nvGrpSpPr>
        <p:grpSpPr>
          <a:xfrm>
            <a:off x="609145" y="1148861"/>
            <a:ext cx="8194887" cy="5322277"/>
            <a:chOff x="-13571" y="0"/>
            <a:chExt cx="9132415" cy="6290672"/>
          </a:xfrm>
        </p:grpSpPr>
        <p:sp>
          <p:nvSpPr>
            <p:cNvPr id="43" name="Text Box 25"/>
            <p:cNvSpPr txBox="1"/>
            <p:nvPr/>
          </p:nvSpPr>
          <p:spPr>
            <a:xfrm>
              <a:off x="6500157" y="3812183"/>
              <a:ext cx="2570480" cy="1493520"/>
            </a:xfrm>
            <a:prstGeom prst="rect">
              <a:avLst/>
            </a:prstGeom>
            <a:noFill/>
            <a:ln w="19050">
              <a:solidFill>
                <a:srgbClr val="00B0F0"/>
              </a:solidFill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342900" lvl="0" indent="-342900">
                <a:spcAft>
                  <a:spcPts val="0"/>
                </a:spcAft>
                <a:buFont typeface="Symbol" charset="2"/>
                <a:buChar char=""/>
              </a:pPr>
              <a:r>
                <a:rPr lang="en-US" sz="1200" dirty="0" smtClean="0">
                  <a:solidFill>
                    <a:srgbClr val="FF0000"/>
                  </a:solidFill>
                  <a:effectLst/>
                  <a:ea typeface="Calibri" charset="0"/>
                  <a:cs typeface="Times New Roman" charset="0"/>
                </a:rPr>
                <a:t>More </a:t>
              </a:r>
              <a:r>
                <a:rPr lang="en-US" sz="1200" dirty="0">
                  <a:solidFill>
                    <a:srgbClr val="FF0000"/>
                  </a:solidFill>
                  <a:effectLst/>
                  <a:ea typeface="Calibri" charset="0"/>
                  <a:cs typeface="Times New Roman" charset="0"/>
                </a:rPr>
                <a:t>productive management</a:t>
              </a:r>
            </a:p>
            <a:p>
              <a:pPr marL="342900" lvl="0" indent="-342900">
                <a:spcAft>
                  <a:spcPts val="0"/>
                </a:spcAft>
                <a:buFont typeface="Symbol" charset="2"/>
                <a:buChar char=""/>
              </a:pPr>
              <a:r>
                <a:rPr lang="en-US" sz="1200" dirty="0" smtClean="0">
                  <a:solidFill>
                    <a:srgbClr val="FF0000"/>
                  </a:solidFill>
                  <a:effectLst/>
                  <a:ea typeface="Calibri" charset="0"/>
                  <a:cs typeface="Times New Roman" charset="0"/>
                </a:rPr>
                <a:t>Reduced </a:t>
              </a:r>
              <a:r>
                <a:rPr lang="en-US" sz="1200" dirty="0">
                  <a:solidFill>
                    <a:srgbClr val="FF0000"/>
                  </a:solidFill>
                  <a:effectLst/>
                  <a:ea typeface="Calibri" charset="0"/>
                  <a:cs typeface="Times New Roman" charset="0"/>
                </a:rPr>
                <a:t>net GHG emissions</a:t>
              </a:r>
            </a:p>
            <a:p>
              <a:pPr>
                <a:spcAft>
                  <a:spcPts val="0"/>
                </a:spcAft>
              </a:pPr>
              <a:r>
                <a:rPr lang="en-US" sz="1000" dirty="0">
                  <a:effectLst/>
                  <a:ea typeface="Calibri" charset="0"/>
                  <a:cs typeface="Times New Roman" charset="0"/>
                </a:rPr>
                <a:t> </a:t>
              </a:r>
              <a:endParaRPr lang="en-US" sz="1200" dirty="0">
                <a:effectLst/>
                <a:ea typeface="Calibri" charset="0"/>
                <a:cs typeface="Times New Roman" charset="0"/>
              </a:endParaRPr>
            </a:p>
          </p:txBody>
        </p:sp>
        <p:sp>
          <p:nvSpPr>
            <p:cNvPr id="44" name="Frame 43"/>
            <p:cNvSpPr/>
            <p:nvPr/>
          </p:nvSpPr>
          <p:spPr>
            <a:xfrm>
              <a:off x="1363135" y="5300133"/>
              <a:ext cx="7707504" cy="973455"/>
            </a:xfrm>
            <a:prstGeom prst="frame">
              <a:avLst>
                <a:gd name="adj1" fmla="val 0"/>
              </a:avLst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pic>
          <p:nvPicPr>
            <p:cNvPr id="45" name="Picture 44" descr="../Downloads/WEB%20FILES/E%20Icons_WEB/E%20Inverted%20Icons_RGB/E_INVERTED%20SDG%20goals_icons-individual-RGB-13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59134" y="50800"/>
              <a:ext cx="718820" cy="7188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6" name="Picture 45" descr="../Downloads/WEB%20FILES/E%20Icons_WEB/E%20Inverted%20Icons_RGB/E_INVERTED%20SDG%20goals_icons-individual-RGB-10.png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67000" y="795867"/>
              <a:ext cx="506730" cy="50673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7" name="Picture 46" descr="../Downloads/WEB%20FILES/E%20Icons_WEB/E%20Inverted%20Icons_RGB/E_INVERTED%20SDG%20goals_icons-individual-RGB-06.png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10667" y="728133"/>
              <a:ext cx="718820" cy="7188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8" name="Picture 47" descr="../Downloads/WEB%20FILES/E%20Icons_WEB/E%20Inverted%20Icons_RGB/E_INVERTED%20SDG%20goals_icons-individual-RGB-05.png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48667" y="745067"/>
              <a:ext cx="718820" cy="7188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9" name="Picture 48" descr="../Downloads/WEB%20FILES/E%20Icons_WEB/E%20Inverted%20Icons_RGB/E_INVERTED%20SDG%20goals_icons-individual-RGB-02.png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42934" y="59267"/>
              <a:ext cx="718820" cy="71882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0" name="Text Box 26"/>
            <p:cNvSpPr txBox="1"/>
            <p:nvPr/>
          </p:nvSpPr>
          <p:spPr>
            <a:xfrm>
              <a:off x="1363134" y="5376333"/>
              <a:ext cx="3795307" cy="914339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342900" lvl="0" indent="-342900">
                <a:spcAft>
                  <a:spcPts val="0"/>
                </a:spcAft>
                <a:buFont typeface="Symbol" charset="2"/>
                <a:buChar char=""/>
              </a:pPr>
              <a:r>
                <a:rPr lang="en-US" sz="1200" dirty="0" smtClean="0">
                  <a:solidFill>
                    <a:srgbClr val="FF0000"/>
                  </a:solidFill>
                  <a:effectLst/>
                  <a:ea typeface="Calibri" charset="0"/>
                  <a:cs typeface="Times New Roman" charset="0"/>
                </a:rPr>
                <a:t>Technologies </a:t>
              </a:r>
              <a:r>
                <a:rPr lang="en-US" sz="1200" dirty="0">
                  <a:solidFill>
                    <a:srgbClr val="FF0000"/>
                  </a:solidFill>
                  <a:effectLst/>
                  <a:ea typeface="Calibri" charset="0"/>
                  <a:cs typeface="Times New Roman" charset="0"/>
                </a:rPr>
                <a:t>that reduce women’s </a:t>
              </a:r>
              <a:r>
                <a:rPr lang="en-US" sz="1200" dirty="0" err="1">
                  <a:solidFill>
                    <a:srgbClr val="FF0000"/>
                  </a:solidFill>
                  <a:effectLst/>
                  <a:ea typeface="Calibri" charset="0"/>
                  <a:cs typeface="Times New Roman" charset="0"/>
                </a:rPr>
                <a:t>labour</a:t>
              </a:r>
              <a:r>
                <a:rPr lang="en-US" sz="1200" dirty="0">
                  <a:solidFill>
                    <a:srgbClr val="FF0000"/>
                  </a:solidFill>
                  <a:effectLst/>
                  <a:ea typeface="Calibri" charset="0"/>
                  <a:cs typeface="Times New Roman" charset="0"/>
                </a:rPr>
                <a:t> &amp; energy</a:t>
              </a:r>
            </a:p>
            <a:p>
              <a:pPr marL="342900" lvl="0" indent="-342900">
                <a:spcAft>
                  <a:spcPts val="0"/>
                </a:spcAft>
                <a:buFont typeface="Symbol" charset="2"/>
                <a:buChar char=""/>
              </a:pPr>
              <a:r>
                <a:rPr lang="en-US" sz="1200" dirty="0" smtClean="0">
                  <a:solidFill>
                    <a:srgbClr val="FF0000"/>
                  </a:solidFill>
                  <a:effectLst/>
                  <a:ea typeface="Calibri" charset="0"/>
                  <a:cs typeface="Times New Roman" charset="0"/>
                </a:rPr>
                <a:t>Conducive </a:t>
              </a:r>
              <a:r>
                <a:rPr lang="en-US" sz="1200" dirty="0">
                  <a:solidFill>
                    <a:srgbClr val="FF0000"/>
                  </a:solidFill>
                  <a:effectLst/>
                  <a:ea typeface="Calibri" charset="0"/>
                  <a:cs typeface="Times New Roman" charset="0"/>
                </a:rPr>
                <a:t>agricultural policy environment</a:t>
              </a:r>
            </a:p>
          </p:txBody>
        </p:sp>
        <p:sp>
          <p:nvSpPr>
            <p:cNvPr id="51" name="Text Box 27"/>
            <p:cNvSpPr txBox="1"/>
            <p:nvPr/>
          </p:nvSpPr>
          <p:spPr>
            <a:xfrm>
              <a:off x="5215467" y="5376333"/>
              <a:ext cx="3855170" cy="914339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342900" lvl="0" indent="-342900">
                <a:spcAft>
                  <a:spcPts val="0"/>
                </a:spcAft>
                <a:buFont typeface="Symbol" charset="2"/>
                <a:buChar char=""/>
              </a:pPr>
              <a:r>
                <a:rPr lang="en-US" sz="1200" dirty="0">
                  <a:solidFill>
                    <a:srgbClr val="FF0000"/>
                  </a:solidFill>
                  <a:effectLst/>
                  <a:ea typeface="Calibri" charset="0"/>
                  <a:cs typeface="Times New Roman" charset="0"/>
                </a:rPr>
                <a:t>Enhanced institutional capacity of partner </a:t>
              </a:r>
              <a:r>
                <a:rPr lang="en-US" sz="1200" dirty="0" err="1">
                  <a:solidFill>
                    <a:srgbClr val="FF0000"/>
                  </a:solidFill>
                  <a:effectLst/>
                  <a:ea typeface="Calibri" charset="0"/>
                  <a:cs typeface="Times New Roman" charset="0"/>
                </a:rPr>
                <a:t>organisations</a:t>
              </a:r>
              <a:endParaRPr lang="en-US" sz="1200" dirty="0">
                <a:solidFill>
                  <a:srgbClr val="FF0000"/>
                </a:solidFill>
                <a:effectLst/>
                <a:ea typeface="Calibri" charset="0"/>
                <a:cs typeface="Times New Roman" charset="0"/>
              </a:endParaRPr>
            </a:p>
            <a:p>
              <a:pPr marL="342900" lvl="0" indent="-342900">
                <a:spcAft>
                  <a:spcPts val="0"/>
                </a:spcAft>
                <a:buFont typeface="Symbol" charset="2"/>
                <a:buChar char=""/>
              </a:pPr>
              <a:r>
                <a:rPr lang="en-US" sz="1200" dirty="0" smtClean="0">
                  <a:solidFill>
                    <a:srgbClr val="FF0000"/>
                  </a:solidFill>
                  <a:effectLst/>
                  <a:ea typeface="Calibri" charset="0"/>
                  <a:cs typeface="Times New Roman" charset="0"/>
                </a:rPr>
                <a:t>Increased </a:t>
              </a:r>
              <a:r>
                <a:rPr lang="en-US" sz="1200" dirty="0">
                  <a:solidFill>
                    <a:srgbClr val="FF0000"/>
                  </a:solidFill>
                  <a:effectLst/>
                  <a:ea typeface="Calibri" charset="0"/>
                  <a:cs typeface="Times New Roman" charset="0"/>
                </a:rPr>
                <a:t>capacity for innovation in </a:t>
              </a:r>
              <a:r>
                <a:rPr lang="en-US" sz="1200" dirty="0" smtClean="0">
                  <a:solidFill>
                    <a:srgbClr val="FF0000"/>
                  </a:solidFill>
                  <a:effectLst/>
                  <a:ea typeface="Calibri" charset="0"/>
                  <a:cs typeface="Times New Roman" charset="0"/>
                </a:rPr>
                <a:t>research</a:t>
              </a:r>
              <a:r>
                <a:rPr lang="en-US" sz="1000" dirty="0">
                  <a:effectLst/>
                  <a:ea typeface="Calibri" charset="0"/>
                  <a:cs typeface="Times New Roman" charset="0"/>
                </a:rPr>
                <a:t> </a:t>
              </a:r>
              <a:endParaRPr lang="en-US" sz="1200" dirty="0">
                <a:effectLst/>
                <a:ea typeface="Calibri" charset="0"/>
                <a:cs typeface="Times New Roman" charset="0"/>
              </a:endParaRPr>
            </a:p>
          </p:txBody>
        </p:sp>
        <p:pic>
          <p:nvPicPr>
            <p:cNvPr id="52" name="Picture 51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24000" y="67733"/>
              <a:ext cx="718820" cy="718820"/>
            </a:xfrm>
            <a:prstGeom prst="rect">
              <a:avLst/>
            </a:prstGeom>
          </p:spPr>
        </p:pic>
        <p:pic>
          <p:nvPicPr>
            <p:cNvPr id="53" name="Picture 52"/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01334" y="67733"/>
              <a:ext cx="718820" cy="718820"/>
            </a:xfrm>
            <a:prstGeom prst="rect">
              <a:avLst/>
            </a:prstGeom>
          </p:spPr>
        </p:pic>
        <p:pic>
          <p:nvPicPr>
            <p:cNvPr id="54" name="Picture 53"/>
            <p:cNvPicPr>
              <a:picLocks noChangeAspect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37934" y="59267"/>
              <a:ext cx="718820" cy="718820"/>
            </a:xfrm>
            <a:prstGeom prst="rect">
              <a:avLst/>
            </a:prstGeom>
          </p:spPr>
        </p:pic>
        <p:pic>
          <p:nvPicPr>
            <p:cNvPr id="55" name="Picture 54"/>
            <p:cNvPicPr>
              <a:picLocks noChangeAspect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48934" y="787400"/>
              <a:ext cx="507365" cy="507365"/>
            </a:xfrm>
            <a:prstGeom prst="rect">
              <a:avLst/>
            </a:prstGeom>
          </p:spPr>
        </p:pic>
        <p:cxnSp>
          <p:nvCxnSpPr>
            <p:cNvPr id="56" name="Straight Arrow Connector 55"/>
            <p:cNvCxnSpPr/>
            <p:nvPr/>
          </p:nvCxnSpPr>
          <p:spPr>
            <a:xfrm flipV="1">
              <a:off x="7848600" y="1591733"/>
              <a:ext cx="0" cy="342877"/>
            </a:xfrm>
            <a:prstGeom prst="straightConnector1">
              <a:avLst/>
            </a:prstGeom>
            <a:ln w="41275">
              <a:solidFill>
                <a:srgbClr val="00B0F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57" name="Picture 56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48667" y="59267"/>
              <a:ext cx="718820" cy="718820"/>
            </a:xfrm>
            <a:prstGeom prst="rect">
              <a:avLst/>
            </a:prstGeom>
          </p:spPr>
        </p:pic>
        <p:pic>
          <p:nvPicPr>
            <p:cNvPr id="58" name="Picture 57"/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62600" y="59267"/>
              <a:ext cx="718820" cy="718820"/>
            </a:xfrm>
            <a:prstGeom prst="rect">
              <a:avLst/>
            </a:prstGeom>
          </p:spPr>
        </p:pic>
        <p:pic>
          <p:nvPicPr>
            <p:cNvPr id="59" name="Picture 58" descr="../Downloads/WEB%20FILES/E%20Icons_WEB/E%20Inverted%20Icons_RGB/E_INVERTED%20SDG%20goals_icons-individual-RGB-10.png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47267" y="770467"/>
              <a:ext cx="506730" cy="50673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0" name="Picture 59" descr="../Downloads/WEB%20FILES/E%20Icons_WEB/E%20Inverted%20Icons_RGB/E_INVERTED%20SDG%20goals_icons-individual-RGB-05.png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31000" y="59267"/>
              <a:ext cx="718820" cy="7188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1" name="Picture 60" descr="../Downloads/WEB%20FILES/E%20Icons_WEB/E%20Inverted%20Icons_RGB/E_INVERTED%20SDG%20goals_icons-individual-RGB-15.png"/>
            <p:cNvPicPr>
              <a:picLocks noChangeAspect="1"/>
            </p:cNvPicPr>
            <p:nvPr/>
          </p:nvPicPr>
          <p:blipFill>
            <a:blip r:embed="rId1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04200" y="50800"/>
              <a:ext cx="718820" cy="718820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62" name="Straight Arrow Connector 61"/>
            <p:cNvCxnSpPr/>
            <p:nvPr/>
          </p:nvCxnSpPr>
          <p:spPr>
            <a:xfrm flipV="1">
              <a:off x="2650067" y="3437467"/>
              <a:ext cx="0" cy="342877"/>
            </a:xfrm>
            <a:prstGeom prst="straightConnector1">
              <a:avLst/>
            </a:prstGeom>
            <a:ln w="41275">
              <a:solidFill>
                <a:srgbClr val="00B0F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Arrow Connector 62"/>
            <p:cNvCxnSpPr/>
            <p:nvPr/>
          </p:nvCxnSpPr>
          <p:spPr>
            <a:xfrm flipV="1">
              <a:off x="5317067" y="3437467"/>
              <a:ext cx="0" cy="342877"/>
            </a:xfrm>
            <a:prstGeom prst="straightConnector1">
              <a:avLst/>
            </a:prstGeom>
            <a:ln w="41275">
              <a:solidFill>
                <a:srgbClr val="00B0F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Arrow Connector 63"/>
            <p:cNvCxnSpPr/>
            <p:nvPr/>
          </p:nvCxnSpPr>
          <p:spPr>
            <a:xfrm flipV="1">
              <a:off x="7857067" y="3437467"/>
              <a:ext cx="0" cy="342877"/>
            </a:xfrm>
            <a:prstGeom prst="straightConnector1">
              <a:avLst/>
            </a:prstGeom>
            <a:ln w="41275">
              <a:solidFill>
                <a:srgbClr val="00B0F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5" name="Picture 64" descr="../Downloads/WEB%20FILES/SDG%20Logo/E_Logo_No%20UN%20Emblem-02.png"/>
            <p:cNvPicPr>
              <a:picLocks noChangeAspect="1"/>
            </p:cNvPicPr>
            <p:nvPr/>
          </p:nvPicPr>
          <p:blipFill>
            <a:blip r:embed="rId1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95697"/>
              <a:ext cx="1231900" cy="864870"/>
            </a:xfrm>
            <a:prstGeom prst="rect">
              <a:avLst/>
            </a:prstGeom>
            <a:noFill/>
            <a:ln>
              <a:noFill/>
            </a:ln>
            <a:effectLst>
              <a:outerShdw blurRad="50800" dist="50800" dir="5400000" algn="ctr" rotWithShape="0">
                <a:srgbClr val="000000">
                  <a:alpha val="0"/>
                </a:srgbClr>
              </a:outerShdw>
            </a:effectLst>
          </p:spPr>
        </p:pic>
        <p:sp>
          <p:nvSpPr>
            <p:cNvPr id="66" name="Oval 65"/>
            <p:cNvSpPr/>
            <p:nvPr/>
          </p:nvSpPr>
          <p:spPr>
            <a:xfrm>
              <a:off x="4174067" y="2006600"/>
              <a:ext cx="2209749" cy="1346018"/>
            </a:xfrm>
            <a:prstGeom prst="ellipse">
              <a:avLst/>
            </a:prstGeom>
            <a:solidFill>
              <a:srgbClr val="A6150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sz="1200" b="1">
                  <a:effectLst/>
                  <a:ea typeface="Calibri" charset="0"/>
                  <a:cs typeface="Times New Roman" charset="0"/>
                </a:rPr>
                <a:t>IMPROVE FOOD &amp; NUTRITION SECURITY</a:t>
              </a:r>
              <a:endParaRPr lang="en-US" sz="1200">
                <a:effectLst/>
                <a:ea typeface="Calibri" charset="0"/>
                <a:cs typeface="Times New Roman" charset="0"/>
              </a:endParaRPr>
            </a:p>
          </p:txBody>
        </p:sp>
        <p:sp>
          <p:nvSpPr>
            <p:cNvPr id="67" name="Text Box 19"/>
            <p:cNvSpPr txBox="1"/>
            <p:nvPr/>
          </p:nvSpPr>
          <p:spPr>
            <a:xfrm>
              <a:off x="1363134" y="3810000"/>
              <a:ext cx="2570420" cy="1493420"/>
            </a:xfrm>
            <a:prstGeom prst="rect">
              <a:avLst/>
            </a:prstGeom>
            <a:noFill/>
            <a:ln w="19050">
              <a:solidFill>
                <a:srgbClr val="00B0F0"/>
              </a:solidFill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342900" lvl="0" indent="-342900">
                <a:spcAft>
                  <a:spcPts val="0"/>
                </a:spcAft>
                <a:buFont typeface="Symbol" charset="2"/>
                <a:buChar char=""/>
              </a:pPr>
              <a:r>
                <a:rPr lang="en-US" sz="1200" dirty="0">
                  <a:ln>
                    <a:noFill/>
                  </a:ln>
                  <a:solidFill>
                    <a:srgbClr val="FF0000"/>
                  </a:solidFill>
                  <a:effectLst/>
                  <a:ea typeface="Calibri" charset="0"/>
                  <a:cs typeface="Times New Roman" charset="0"/>
                </a:rPr>
                <a:t>Increased HH resilience</a:t>
              </a:r>
              <a:endParaRPr lang="en-US" sz="1200" dirty="0">
                <a:solidFill>
                  <a:srgbClr val="FF0000"/>
                </a:solidFill>
                <a:effectLst/>
                <a:ea typeface="Calibri" charset="0"/>
                <a:cs typeface="Times New Roman" charset="0"/>
              </a:endParaRPr>
            </a:p>
            <a:p>
              <a:pPr marL="342900" lvl="0" indent="-342900">
                <a:spcAft>
                  <a:spcPts val="0"/>
                </a:spcAft>
                <a:buFont typeface="Symbol" charset="2"/>
                <a:buChar char=""/>
              </a:pPr>
              <a:r>
                <a:rPr lang="en-US" sz="1200" dirty="0" smtClean="0">
                  <a:ln>
                    <a:noFill/>
                  </a:ln>
                  <a:solidFill>
                    <a:srgbClr val="FF0000"/>
                  </a:solidFill>
                  <a:effectLst/>
                  <a:ea typeface="Calibri" charset="0"/>
                  <a:cs typeface="Times New Roman" charset="0"/>
                </a:rPr>
                <a:t>Increased </a:t>
              </a:r>
              <a:r>
                <a:rPr lang="en-US" sz="1200" dirty="0">
                  <a:ln>
                    <a:noFill/>
                  </a:ln>
                  <a:solidFill>
                    <a:srgbClr val="FF0000"/>
                  </a:solidFill>
                  <a:effectLst/>
                  <a:ea typeface="Calibri" charset="0"/>
                  <a:cs typeface="Times New Roman" charset="0"/>
                </a:rPr>
                <a:t>livelihood </a:t>
              </a:r>
              <a:r>
                <a:rPr lang="en-US" sz="1200" dirty="0" smtClean="0">
                  <a:ln>
                    <a:noFill/>
                  </a:ln>
                  <a:solidFill>
                    <a:srgbClr val="FF0000"/>
                  </a:solidFill>
                  <a:effectLst/>
                  <a:ea typeface="Calibri" charset="0"/>
                  <a:cs typeface="Times New Roman" charset="0"/>
                </a:rPr>
                <a:t>opportunities</a:t>
              </a:r>
              <a:r>
                <a:rPr lang="en-US" sz="1200" dirty="0">
                  <a:ln>
                    <a:noFill/>
                  </a:ln>
                  <a:effectLst/>
                  <a:ea typeface="Calibri" charset="0"/>
                  <a:cs typeface="Times New Roman" charset="0"/>
                </a:rPr>
                <a:t> </a:t>
              </a:r>
              <a:endParaRPr lang="en-US" sz="1200" dirty="0">
                <a:effectLst/>
                <a:ea typeface="Calibri" charset="0"/>
                <a:cs typeface="Times New Roman" charset="0"/>
              </a:endParaRPr>
            </a:p>
            <a:p>
              <a:pPr>
                <a:spcAft>
                  <a:spcPts val="0"/>
                </a:spcAft>
              </a:pPr>
              <a:r>
                <a:rPr lang="en-US" sz="1200" dirty="0">
                  <a:ln>
                    <a:noFill/>
                  </a:ln>
                  <a:effectLst/>
                  <a:ea typeface="Calibri" charset="0"/>
                  <a:cs typeface="Times New Roman" charset="0"/>
                </a:rPr>
                <a:t> </a:t>
              </a:r>
              <a:endParaRPr lang="en-US" sz="1200" dirty="0">
                <a:effectLst/>
                <a:ea typeface="Calibri" charset="0"/>
                <a:cs typeface="Times New Roman" charset="0"/>
              </a:endParaRPr>
            </a:p>
          </p:txBody>
        </p:sp>
        <p:sp>
          <p:nvSpPr>
            <p:cNvPr id="68" name="Text Box 24"/>
            <p:cNvSpPr txBox="1"/>
            <p:nvPr/>
          </p:nvSpPr>
          <p:spPr>
            <a:xfrm>
              <a:off x="3929737" y="3809901"/>
              <a:ext cx="2570420" cy="1493420"/>
            </a:xfrm>
            <a:prstGeom prst="rect">
              <a:avLst/>
            </a:prstGeom>
            <a:noFill/>
            <a:ln w="19050">
              <a:solidFill>
                <a:srgbClr val="00B0F0"/>
              </a:solidFill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342900" lvl="0" indent="-342900">
                <a:spcAft>
                  <a:spcPts val="0"/>
                </a:spcAft>
                <a:buFont typeface="Symbol" charset="2"/>
                <a:buChar char=""/>
              </a:pPr>
              <a:r>
                <a:rPr lang="en-US" sz="1200" dirty="0" smtClean="0">
                  <a:solidFill>
                    <a:srgbClr val="FF0000"/>
                  </a:solidFill>
                  <a:effectLst/>
                  <a:ea typeface="Calibri" charset="0"/>
                  <a:cs typeface="Times New Roman" charset="0"/>
                </a:rPr>
                <a:t>Enhanced </a:t>
              </a:r>
              <a:r>
                <a:rPr lang="en-US" sz="1200" dirty="0">
                  <a:solidFill>
                    <a:srgbClr val="FF0000"/>
                  </a:solidFill>
                  <a:effectLst/>
                  <a:ea typeface="Calibri" charset="0"/>
                  <a:cs typeface="Times New Roman" charset="0"/>
                </a:rPr>
                <a:t>genetic gain</a:t>
              </a:r>
            </a:p>
            <a:p>
              <a:pPr marL="342900" lvl="0" indent="-342900">
                <a:spcAft>
                  <a:spcPts val="0"/>
                </a:spcAft>
                <a:buFont typeface="Symbol" charset="2"/>
                <a:buChar char=""/>
              </a:pPr>
              <a:r>
                <a:rPr lang="en-US" sz="1200" dirty="0" smtClean="0">
                  <a:solidFill>
                    <a:srgbClr val="FF0000"/>
                  </a:solidFill>
                  <a:effectLst/>
                  <a:ea typeface="Calibri" charset="0"/>
                  <a:cs typeface="Times New Roman" charset="0"/>
                </a:rPr>
                <a:t>Increased </a:t>
              </a:r>
              <a:r>
                <a:rPr lang="en-US" sz="1200" dirty="0">
                  <a:solidFill>
                    <a:srgbClr val="FF0000"/>
                  </a:solidFill>
                  <a:effectLst/>
                  <a:ea typeface="Calibri" charset="0"/>
                  <a:cs typeface="Times New Roman" charset="0"/>
                </a:rPr>
                <a:t>access to diverse foods</a:t>
              </a:r>
            </a:p>
            <a:p>
              <a:pPr marL="342900" lvl="0" indent="-342900">
                <a:spcAft>
                  <a:spcPts val="0"/>
                </a:spcAft>
                <a:buFont typeface="Symbol" charset="2"/>
                <a:buChar char=""/>
              </a:pPr>
              <a:r>
                <a:rPr lang="en-US" sz="1200" dirty="0" smtClean="0">
                  <a:solidFill>
                    <a:srgbClr val="FF0000"/>
                  </a:solidFill>
                  <a:effectLst/>
                  <a:ea typeface="Calibri" charset="0"/>
                  <a:cs typeface="Times New Roman" charset="0"/>
                </a:rPr>
                <a:t>Reduced </a:t>
              </a:r>
              <a:r>
                <a:rPr lang="en-US" sz="1200" dirty="0">
                  <a:solidFill>
                    <a:srgbClr val="FF0000"/>
                  </a:solidFill>
                  <a:effectLst/>
                  <a:ea typeface="Calibri" charset="0"/>
                  <a:cs typeface="Times New Roman" charset="0"/>
                </a:rPr>
                <a:t>livestock disease risks</a:t>
              </a:r>
            </a:p>
            <a:p>
              <a:pPr>
                <a:spcAft>
                  <a:spcPts val="0"/>
                </a:spcAft>
              </a:pPr>
              <a:r>
                <a:rPr lang="en-US" sz="1200" dirty="0">
                  <a:effectLst/>
                  <a:ea typeface="Calibri" charset="0"/>
                  <a:cs typeface="Times New Roman" charset="0"/>
                </a:rPr>
                <a:t> </a:t>
              </a:r>
            </a:p>
            <a:p>
              <a:pPr>
                <a:spcAft>
                  <a:spcPts val="0"/>
                </a:spcAft>
              </a:pPr>
              <a:r>
                <a:rPr lang="en-US" sz="1200" dirty="0">
                  <a:effectLst/>
                  <a:ea typeface="Calibri" charset="0"/>
                  <a:cs typeface="Times New Roman" charset="0"/>
                </a:rPr>
                <a:t> </a:t>
              </a:r>
            </a:p>
          </p:txBody>
        </p:sp>
        <p:cxnSp>
          <p:nvCxnSpPr>
            <p:cNvPr id="69" name="Straight Arrow Connector 68"/>
            <p:cNvCxnSpPr/>
            <p:nvPr/>
          </p:nvCxnSpPr>
          <p:spPr>
            <a:xfrm flipV="1">
              <a:off x="2667000" y="1591733"/>
              <a:ext cx="0" cy="342854"/>
            </a:xfrm>
            <a:prstGeom prst="straightConnector1">
              <a:avLst/>
            </a:prstGeom>
            <a:ln w="41275">
              <a:solidFill>
                <a:srgbClr val="00B0F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Arrow Connector 69"/>
            <p:cNvCxnSpPr/>
            <p:nvPr/>
          </p:nvCxnSpPr>
          <p:spPr>
            <a:xfrm flipV="1">
              <a:off x="5266267" y="1591733"/>
              <a:ext cx="0" cy="342854"/>
            </a:xfrm>
            <a:prstGeom prst="straightConnector1">
              <a:avLst/>
            </a:prstGeom>
            <a:ln w="41275">
              <a:solidFill>
                <a:srgbClr val="00B0F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Oval 70"/>
            <p:cNvSpPr/>
            <p:nvPr/>
          </p:nvSpPr>
          <p:spPr>
            <a:xfrm>
              <a:off x="1574800" y="2006600"/>
              <a:ext cx="2192604" cy="1346018"/>
            </a:xfrm>
            <a:prstGeom prst="ellipse">
              <a:avLst/>
            </a:prstGeom>
            <a:solidFill>
              <a:srgbClr val="FFAB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sz="1200" b="1">
                  <a:effectLst/>
                  <a:ea typeface="Calibri" charset="0"/>
                  <a:cs typeface="Times New Roman" charset="0"/>
                </a:rPr>
                <a:t>REDUCE POVERTY</a:t>
              </a:r>
              <a:endParaRPr lang="en-US" sz="1200">
                <a:effectLst/>
                <a:ea typeface="Calibri" charset="0"/>
                <a:cs typeface="Times New Roman" charset="0"/>
              </a:endParaRPr>
            </a:p>
          </p:txBody>
        </p:sp>
        <p:sp>
          <p:nvSpPr>
            <p:cNvPr id="72" name="Oval 71"/>
            <p:cNvSpPr/>
            <p:nvPr/>
          </p:nvSpPr>
          <p:spPr>
            <a:xfrm>
              <a:off x="6764867" y="2006600"/>
              <a:ext cx="2205304" cy="1346018"/>
            </a:xfrm>
            <a:prstGeom prst="ellipse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sz="1200" b="1">
                  <a:effectLst/>
                  <a:ea typeface="Calibri" charset="0"/>
                  <a:cs typeface="Times New Roman" charset="0"/>
                </a:rPr>
                <a:t>IMPROVE NATURAL RESOURCES &amp; ECOSYSTEM SERVICES</a:t>
              </a:r>
              <a:endParaRPr lang="en-US" sz="1200">
                <a:effectLst/>
                <a:ea typeface="Calibri" charset="0"/>
                <a:cs typeface="Times New Roman" charset="0"/>
              </a:endParaRPr>
            </a:p>
          </p:txBody>
        </p:sp>
        <p:sp>
          <p:nvSpPr>
            <p:cNvPr id="73" name="Text Box 8"/>
            <p:cNvSpPr txBox="1"/>
            <p:nvPr/>
          </p:nvSpPr>
          <p:spPr>
            <a:xfrm>
              <a:off x="-13571" y="2106916"/>
              <a:ext cx="1181708" cy="1145386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sz="1400" b="1" dirty="0">
                  <a:solidFill>
                    <a:srgbClr val="00B0F0"/>
                  </a:solidFill>
                  <a:effectLst/>
                  <a:ea typeface="Calibri" charset="0"/>
                  <a:cs typeface="Times New Roman" charset="0"/>
                </a:rPr>
                <a:t>CGIAR</a:t>
              </a:r>
              <a:endParaRPr lang="en-US" sz="1200" dirty="0">
                <a:effectLst/>
                <a:ea typeface="Calibri" charset="0"/>
                <a:cs typeface="Times New Roman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en-US" sz="1400" b="1" dirty="0">
                  <a:solidFill>
                    <a:srgbClr val="00B0F0"/>
                  </a:solidFill>
                  <a:effectLst/>
                  <a:ea typeface="Calibri" charset="0"/>
                  <a:cs typeface="Times New Roman" charset="0"/>
                </a:rPr>
                <a:t>SYSTEM</a:t>
              </a:r>
              <a:endParaRPr lang="en-US" sz="1200" dirty="0">
                <a:effectLst/>
                <a:ea typeface="Calibri" charset="0"/>
                <a:cs typeface="Times New Roman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en-US" sz="1400" b="1" dirty="0">
                  <a:solidFill>
                    <a:srgbClr val="00B0F0"/>
                  </a:solidFill>
                  <a:effectLst/>
                  <a:ea typeface="Calibri" charset="0"/>
                  <a:cs typeface="Times New Roman" charset="0"/>
                </a:rPr>
                <a:t>LEVEL</a:t>
              </a:r>
              <a:endParaRPr lang="en-US" sz="1200" dirty="0">
                <a:effectLst/>
                <a:ea typeface="Calibri" charset="0"/>
                <a:cs typeface="Times New Roman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en-US" sz="1400" b="1" dirty="0">
                  <a:solidFill>
                    <a:srgbClr val="00B0F0"/>
                  </a:solidFill>
                  <a:effectLst/>
                  <a:ea typeface="Calibri" charset="0"/>
                  <a:cs typeface="Times New Roman" charset="0"/>
                </a:rPr>
                <a:t>OUTCOMES</a:t>
              </a:r>
              <a:endParaRPr lang="en-US" sz="1200" dirty="0">
                <a:effectLst/>
                <a:ea typeface="Calibri" charset="0"/>
                <a:cs typeface="Times New Roman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en-US" sz="1400" dirty="0">
                  <a:effectLst/>
                  <a:ea typeface="Calibri" charset="0"/>
                  <a:cs typeface="Times New Roman" charset="0"/>
                </a:rPr>
                <a:t> </a:t>
              </a:r>
              <a:endParaRPr lang="en-US" sz="1200" dirty="0">
                <a:effectLst/>
                <a:ea typeface="Calibri" charset="0"/>
                <a:cs typeface="Times New Roman" charset="0"/>
              </a:endParaRPr>
            </a:p>
          </p:txBody>
        </p:sp>
        <p:sp>
          <p:nvSpPr>
            <p:cNvPr id="74" name="Text Box 10"/>
            <p:cNvSpPr txBox="1"/>
            <p:nvPr/>
          </p:nvSpPr>
          <p:spPr>
            <a:xfrm>
              <a:off x="0" y="4419600"/>
              <a:ext cx="1181708" cy="916816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sz="1400" b="1" dirty="0">
                  <a:solidFill>
                    <a:srgbClr val="00B0F0"/>
                  </a:solidFill>
                  <a:effectLst/>
                  <a:ea typeface="Calibri" charset="0"/>
                  <a:cs typeface="Times New Roman" charset="0"/>
                </a:rPr>
                <a:t>CRP LIVESTOCK SUB-IDOs</a:t>
              </a:r>
              <a:endParaRPr lang="en-US" sz="1200" dirty="0">
                <a:effectLst/>
                <a:ea typeface="Calibri" charset="0"/>
                <a:cs typeface="Times New Roman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en-US" sz="1400" dirty="0">
                  <a:effectLst/>
                  <a:ea typeface="Calibri" charset="0"/>
                  <a:cs typeface="Times New Roman" charset="0"/>
                </a:rPr>
                <a:t> </a:t>
              </a:r>
              <a:endParaRPr lang="en-US" sz="1200" dirty="0">
                <a:effectLst/>
                <a:ea typeface="Calibri" charset="0"/>
                <a:cs typeface="Times New Roman" charset="0"/>
              </a:endParaRPr>
            </a:p>
          </p:txBody>
        </p:sp>
        <p:sp>
          <p:nvSpPr>
            <p:cNvPr id="75" name="Frame 74"/>
            <p:cNvSpPr/>
            <p:nvPr/>
          </p:nvSpPr>
          <p:spPr>
            <a:xfrm>
              <a:off x="1363134" y="0"/>
              <a:ext cx="7755710" cy="1485800"/>
            </a:xfrm>
            <a:prstGeom prst="frame">
              <a:avLst>
                <a:gd name="adj1" fmla="val 0"/>
              </a:avLst>
            </a:prstGeom>
            <a:ln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ot="0" spcFirstLastPara="0" vert="horz" wrap="square" lIns="36000" tIns="0" rIns="36000" bIns="36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cxnSp>
          <p:nvCxnSpPr>
            <p:cNvPr id="76" name="Straight Connector 75"/>
            <p:cNvCxnSpPr/>
            <p:nvPr/>
          </p:nvCxnSpPr>
          <p:spPr>
            <a:xfrm flipV="1">
              <a:off x="3937000" y="0"/>
              <a:ext cx="3386" cy="1485800"/>
            </a:xfrm>
            <a:prstGeom prst="line">
              <a:avLst/>
            </a:prstGeom>
            <a:ln w="190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flipV="1">
              <a:off x="6553200" y="0"/>
              <a:ext cx="3386" cy="1485800"/>
            </a:xfrm>
            <a:prstGeom prst="line">
              <a:avLst/>
            </a:prstGeom>
            <a:ln w="190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9547149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943708" y="250522"/>
            <a:ext cx="7543800" cy="606669"/>
          </a:xfrm>
        </p:spPr>
        <p:txBody>
          <a:bodyPr/>
          <a:lstStyle/>
          <a:p>
            <a:r>
              <a:rPr lang="en-GB" b="1" dirty="0" smtClean="0"/>
              <a:t>Definitions</a:t>
            </a:r>
            <a:endParaRPr lang="en-GB" b="1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621323" y="996461"/>
            <a:ext cx="7866185" cy="5052648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4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2800" u="sng" dirty="0"/>
              <a:t>Monitoring</a:t>
            </a:r>
            <a:r>
              <a:rPr lang="en-GB" sz="2800" dirty="0"/>
              <a:t>: the systematic, ongoing assessment of program performance over time. </a:t>
            </a:r>
          </a:p>
          <a:p>
            <a:pPr>
              <a:lnSpc>
                <a:spcPct val="14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2800" u="sng" dirty="0"/>
              <a:t>Evaluation</a:t>
            </a:r>
            <a:r>
              <a:rPr lang="en-GB" sz="2800" dirty="0"/>
              <a:t>: an in-depth, objective assessment of program relevance, efficiency, effectiveness, impact and sustainability at a specific point in time.</a:t>
            </a:r>
          </a:p>
          <a:p>
            <a:pPr>
              <a:lnSpc>
                <a:spcPct val="14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2800" u="sng" dirty="0"/>
              <a:t>Output</a:t>
            </a:r>
            <a:r>
              <a:rPr lang="en-GB" sz="2800" dirty="0"/>
              <a:t>: the product from an activity delivered, e.g. number of people who received training.</a:t>
            </a:r>
          </a:p>
          <a:p>
            <a:pPr>
              <a:lnSpc>
                <a:spcPct val="14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2800" u="sng" dirty="0"/>
              <a:t>Outcome</a:t>
            </a:r>
            <a:r>
              <a:rPr lang="en-GB" sz="2800" dirty="0"/>
              <a:t>: the change that occurs as a direct result of the activity within the lifetime of the program e.g. farmers are using new skills acquired through training to manage their </a:t>
            </a:r>
            <a:r>
              <a:rPr lang="en-GB" sz="2800" dirty="0" smtClean="0"/>
              <a:t>livestock.</a:t>
            </a:r>
            <a:endParaRPr lang="en-GB" sz="2800" dirty="0"/>
          </a:p>
          <a:p>
            <a:pPr>
              <a:lnSpc>
                <a:spcPct val="14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2800" u="sng" dirty="0"/>
              <a:t>Impact</a:t>
            </a:r>
            <a:r>
              <a:rPr lang="en-GB" sz="2800" dirty="0"/>
              <a:t>: the long-term sustained result of program activities on people’s lives e.g. increased productivity of livestock </a:t>
            </a:r>
            <a:r>
              <a:rPr lang="en-GB" sz="2800" dirty="0" smtClean="0"/>
              <a:t>systems.</a:t>
            </a:r>
            <a:endParaRPr lang="en-GB" sz="2800" dirty="0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5481420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644771" y="996462"/>
            <a:ext cx="7877908" cy="4718538"/>
          </a:xfrm>
        </p:spPr>
        <p:txBody>
          <a:bodyPr>
            <a:normAutofit/>
          </a:bodyPr>
          <a:lstStyle/>
          <a:p>
            <a:pPr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2200" u="sng" dirty="0"/>
              <a:t>Impact Pathway (IP</a:t>
            </a:r>
            <a:r>
              <a:rPr lang="en-GB" sz="2200" u="sng" dirty="0" smtClean="0"/>
              <a:t>)</a:t>
            </a:r>
            <a:r>
              <a:rPr lang="en-GB" sz="2200" dirty="0" smtClean="0"/>
              <a:t>: shows </a:t>
            </a:r>
            <a:r>
              <a:rPr lang="en-GB" sz="2200" dirty="0"/>
              <a:t>how a research intervention (Flagship/Value Chain) is expected to lead to the desired results </a:t>
            </a:r>
            <a:r>
              <a:rPr lang="en-GB" sz="2200" dirty="0" smtClean="0"/>
              <a:t>– the </a:t>
            </a:r>
            <a:r>
              <a:rPr lang="en-GB" sz="2200" dirty="0"/>
              <a:t>results chain from activities to outputs to outcomes to impacts, why the various links in the pathway are expected to work, and who needs to be involved.</a:t>
            </a:r>
          </a:p>
          <a:p>
            <a:pPr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2200" u="sng" dirty="0" smtClean="0"/>
              <a:t>Theory </a:t>
            </a:r>
            <a:r>
              <a:rPr lang="en-GB" sz="2200" u="sng" dirty="0"/>
              <a:t>of Change (</a:t>
            </a:r>
            <a:r>
              <a:rPr lang="en-GB" sz="2200" u="sng" dirty="0" err="1"/>
              <a:t>ToC</a:t>
            </a:r>
            <a:r>
              <a:rPr lang="en-GB" sz="2200" u="sng" dirty="0" smtClean="0"/>
              <a:t>)</a:t>
            </a:r>
            <a:r>
              <a:rPr lang="en-GB" sz="2200" dirty="0" smtClean="0"/>
              <a:t>: adds </a:t>
            </a:r>
            <a:r>
              <a:rPr lang="en-GB" sz="2200" dirty="0"/>
              <a:t>to an IP by describing the causal assumptions (mechanisms of change) behind the links in the pathways – what needs to happen for the causal linkages to be realized. 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GB" u="sng" dirty="0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GB" dirty="0"/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04008772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943708" y="250522"/>
            <a:ext cx="7543800" cy="606669"/>
          </a:xfrm>
        </p:spPr>
        <p:txBody>
          <a:bodyPr/>
          <a:lstStyle/>
          <a:p>
            <a:pPr lvl="0"/>
            <a:r>
              <a:rPr lang="en-US" b="1" dirty="0"/>
              <a:t>Use of </a:t>
            </a:r>
            <a:r>
              <a:rPr lang="en-US" b="1" dirty="0" err="1" smtClean="0"/>
              <a:t>ToCs</a:t>
            </a:r>
            <a:r>
              <a:rPr lang="en-US" b="1" dirty="0" smtClean="0"/>
              <a:t> </a:t>
            </a:r>
            <a:r>
              <a:rPr lang="en-US" b="1" dirty="0"/>
              <a:t>in CGIAR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621324" y="996461"/>
            <a:ext cx="7971691" cy="5158154"/>
          </a:xfrm>
        </p:spPr>
        <p:txBody>
          <a:bodyPr>
            <a:normAutofit fontScale="92500"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u="sng" dirty="0" smtClean="0"/>
              <a:t>Impact assessment</a:t>
            </a:r>
            <a:r>
              <a:rPr lang="en-GB" dirty="0" smtClean="0"/>
              <a:t>: CRPs </a:t>
            </a:r>
            <a:r>
              <a:rPr lang="en-GB" dirty="0"/>
              <a:t>need to be able to explain how their research efforts are expected to contribute to development impacts. Despite the </a:t>
            </a:r>
            <a:r>
              <a:rPr lang="en-GB" dirty="0" smtClean="0"/>
              <a:t>lag </a:t>
            </a:r>
            <a:r>
              <a:rPr lang="en-GB" dirty="0"/>
              <a:t>time between research and impact, CRPs </a:t>
            </a:r>
            <a:r>
              <a:rPr lang="en-GB" dirty="0" smtClean="0"/>
              <a:t>must understand </a:t>
            </a:r>
            <a:r>
              <a:rPr lang="en-GB" dirty="0"/>
              <a:t>their intended pathways to impact and the assumptions behind them.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u="sng" dirty="0"/>
              <a:t>Evaluation</a:t>
            </a:r>
            <a:r>
              <a:rPr lang="en-GB" dirty="0"/>
              <a:t>: CRPs are setting ambitious intermediate development outcome (IDO) targets over the next 3-6 years and will need to demonstrate how they have contributed to these IDOs.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u="sng" dirty="0" smtClean="0"/>
              <a:t>Monitoring</a:t>
            </a:r>
            <a:r>
              <a:rPr lang="en-GB" dirty="0" smtClean="0"/>
              <a:t>: The </a:t>
            </a:r>
            <a:r>
              <a:rPr lang="en-GB" dirty="0" err="1"/>
              <a:t>ToC</a:t>
            </a:r>
            <a:r>
              <a:rPr lang="en-GB" dirty="0"/>
              <a:t> identifies what events and conditions should be tracked to understand how implementation is progressing. </a:t>
            </a:r>
            <a:r>
              <a:rPr lang="en-GB" dirty="0" smtClean="0"/>
              <a:t>Monitoring needs to cover </a:t>
            </a:r>
            <a:r>
              <a:rPr lang="en-GB" dirty="0"/>
              <a:t>not only key results, but also key causal link assumptions and any gaps in logic and </a:t>
            </a:r>
            <a:r>
              <a:rPr lang="en-GB" dirty="0" smtClean="0"/>
              <a:t>evidence.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5868618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943708" y="241378"/>
            <a:ext cx="7543800" cy="606669"/>
          </a:xfrm>
        </p:spPr>
        <p:txBody>
          <a:bodyPr/>
          <a:lstStyle/>
          <a:p>
            <a:pPr lvl="0"/>
            <a:r>
              <a:rPr lang="en-US" b="1" dirty="0"/>
              <a:t>Use of </a:t>
            </a:r>
            <a:r>
              <a:rPr lang="en-US" b="1" dirty="0" err="1" smtClean="0"/>
              <a:t>ToCs</a:t>
            </a:r>
            <a:r>
              <a:rPr lang="en-US" b="1" dirty="0" smtClean="0"/>
              <a:t> </a:t>
            </a:r>
            <a:r>
              <a:rPr lang="en-US" b="1" dirty="0"/>
              <a:t>in </a:t>
            </a:r>
            <a:r>
              <a:rPr lang="en-US" b="1" dirty="0" smtClean="0"/>
              <a:t>CRP Livestock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621323" y="996461"/>
            <a:ext cx="7866185" cy="5158154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2200" dirty="0"/>
              <a:t>Identify critical linkages between program inputs and </a:t>
            </a:r>
            <a:r>
              <a:rPr lang="en-GB" sz="2200" dirty="0" smtClean="0"/>
              <a:t>outcomes (and ultimately impacts).</a:t>
            </a:r>
            <a:endParaRPr lang="en-GB" sz="2200" dirty="0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2200" dirty="0"/>
              <a:t>Identify critical conditions for success (e.g., contextual factors such as policy and economic conditions).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2200" dirty="0"/>
              <a:t>Identify alternative explanations of change (counterfactuals).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2200" dirty="0"/>
              <a:t>Facilitate the identification of research questions that need to be tested to confirm or refute the original program </a:t>
            </a:r>
            <a:r>
              <a:rPr lang="en-GB" sz="2200" dirty="0" err="1" smtClean="0"/>
              <a:t>ToCs</a:t>
            </a:r>
            <a:r>
              <a:rPr lang="en-GB" sz="2200" dirty="0" smtClean="0"/>
              <a:t>.</a:t>
            </a:r>
            <a:endParaRPr lang="en-GB" sz="2200" dirty="0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2200" dirty="0"/>
              <a:t>Make a cause and effect argument that can be linked to activities of the CRP.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377787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943708" y="241378"/>
            <a:ext cx="7543800" cy="606669"/>
          </a:xfrm>
        </p:spPr>
        <p:txBody>
          <a:bodyPr/>
          <a:lstStyle/>
          <a:p>
            <a:pPr lvl="0"/>
            <a:r>
              <a:rPr lang="en-US" b="1" dirty="0" smtClean="0"/>
              <a:t>M&amp;E Plans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621323" y="996461"/>
            <a:ext cx="7866185" cy="5158154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2200" dirty="0" smtClean="0"/>
              <a:t>Develop and agree glossary of terms for CRP Livestock.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2200" dirty="0" smtClean="0"/>
              <a:t>Review (and update if necessary) </a:t>
            </a:r>
            <a:r>
              <a:rPr lang="en-GB" sz="2200" dirty="0"/>
              <a:t>the overall and Flagship </a:t>
            </a:r>
            <a:r>
              <a:rPr lang="en-GB" sz="2200" dirty="0" err="1"/>
              <a:t>ToCs</a:t>
            </a:r>
            <a:r>
              <a:rPr lang="en-GB" sz="2200" dirty="0"/>
              <a:t> </a:t>
            </a:r>
            <a:r>
              <a:rPr lang="en-GB" sz="2200" dirty="0" smtClean="0"/>
              <a:t>with </a:t>
            </a:r>
            <a:r>
              <a:rPr lang="en-GB" sz="2200" dirty="0" smtClean="0"/>
              <a:t>Leaders/teams </a:t>
            </a:r>
            <a:r>
              <a:rPr lang="en-GB" sz="2200" dirty="0" smtClean="0"/>
              <a:t>and </a:t>
            </a:r>
            <a:r>
              <a:rPr lang="en-GB" sz="2200" dirty="0"/>
              <a:t>agree what pieces of work will be commissioned to ensure that research is contributing to development outcomes.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2200" dirty="0" smtClean="0"/>
              <a:t>Finalize </a:t>
            </a:r>
            <a:r>
              <a:rPr lang="en-GB" sz="2200" dirty="0"/>
              <a:t>and </a:t>
            </a:r>
            <a:r>
              <a:rPr lang="en-GB" sz="2200" dirty="0" smtClean="0"/>
              <a:t>implement CRP </a:t>
            </a:r>
            <a:r>
              <a:rPr lang="en-GB" sz="2200" dirty="0"/>
              <a:t>Monitoring, Evaluation, Learning and Impact Assessment (MELIA) </a:t>
            </a:r>
            <a:r>
              <a:rPr lang="en-GB" sz="2200" dirty="0" smtClean="0"/>
              <a:t>framework.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2200" dirty="0" smtClean="0"/>
              <a:t>Incorporate social learning into the MELIA framework.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2200" dirty="0" smtClean="0"/>
              <a:t>Develop and maintain database of program performance indicator data.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2200" dirty="0"/>
              <a:t>Monitor Flagship and partner performance against POWBs.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2200" dirty="0" smtClean="0"/>
              <a:t>Develop </a:t>
            </a:r>
            <a:r>
              <a:rPr lang="en-GB" sz="2200" dirty="0" smtClean="0"/>
              <a:t>CRP </a:t>
            </a:r>
            <a:r>
              <a:rPr lang="en-GB" sz="2200" dirty="0"/>
              <a:t>Livestock Partnership Strategy</a:t>
            </a:r>
            <a:r>
              <a:rPr lang="en-GB" sz="2200" dirty="0" smtClean="0"/>
              <a:t>.</a:t>
            </a:r>
            <a:endParaRPr lang="en-GB" sz="2200" dirty="0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1035475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943708" y="241378"/>
            <a:ext cx="7543800" cy="606669"/>
          </a:xfrm>
        </p:spPr>
        <p:txBody>
          <a:bodyPr/>
          <a:lstStyle/>
          <a:p>
            <a:pPr lvl="0"/>
            <a:r>
              <a:rPr lang="en-US" b="1" dirty="0" smtClean="0"/>
              <a:t>Country &amp; Flagship support plans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621323" y="996461"/>
            <a:ext cx="7866185" cy="5158154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2200" dirty="0"/>
              <a:t>Help to coordinate cross-cutting assessments</a:t>
            </a:r>
            <a:r>
              <a:rPr lang="en-GB" sz="2200" dirty="0" smtClean="0"/>
              <a:t>.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2200" dirty="0" smtClean="0"/>
              <a:t>Look at ways </a:t>
            </a:r>
            <a:r>
              <a:rPr lang="en-GB" sz="2200" smtClean="0"/>
              <a:t>of presenting impact </a:t>
            </a:r>
            <a:r>
              <a:rPr lang="en-GB" sz="2200" dirty="0" smtClean="0"/>
              <a:t>pathways and research lines.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2200" dirty="0" smtClean="0"/>
              <a:t>Assist with development of country-level </a:t>
            </a:r>
            <a:r>
              <a:rPr lang="en-GB" sz="2200" dirty="0" err="1" smtClean="0"/>
              <a:t>ToCs</a:t>
            </a:r>
            <a:r>
              <a:rPr lang="en-GB" sz="2200" dirty="0" smtClean="0"/>
              <a:t> and monitoring frameworks to feed into country strategies.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2200" dirty="0" smtClean="0"/>
              <a:t>Backstop country teams to improve partnering and engagement practices (with CKM).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2200" dirty="0" smtClean="0"/>
              <a:t>Support updating of country, value chain and site level assessment tools (with RMG).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2200" dirty="0" smtClean="0"/>
              <a:t>Process documentation of ongoing changes to </a:t>
            </a:r>
            <a:r>
              <a:rPr lang="en-GB" sz="2200" dirty="0" err="1" smtClean="0"/>
              <a:t>ToCs</a:t>
            </a:r>
            <a:r>
              <a:rPr lang="en-GB" sz="2200" dirty="0" smtClean="0"/>
              <a:t> and implications for research implementation (with CKM).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2200" dirty="0" smtClean="0"/>
              <a:t>Assist Flagships with entering/reviewing data in online monitoring system (MARLO).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GB" sz="2200" dirty="0" smtClean="0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GB" sz="2200" dirty="0" smtClean="0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GB" sz="2200" dirty="0" smtClean="0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9179250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ivestockfish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livestockcrp_template_ppt" id="{E1764F3D-B1A1-43C9-BCBB-F21A16E6FEA3}" vid="{A3E826E9-A3A8-4606-A01B-C1B4E4E5C10D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45EE2F81B283B4DA76825726DF86711" ma:contentTypeVersion="3" ma:contentTypeDescription="Create a new document." ma:contentTypeScope="" ma:versionID="c7351af9cb994ca4bd674b9df0429f1f">
  <xsd:schema xmlns:xsd="http://www.w3.org/2001/XMLSchema" xmlns:xs="http://www.w3.org/2001/XMLSchema" xmlns:p="http://schemas.microsoft.com/office/2006/metadata/properties" xmlns:ns1="http://schemas.microsoft.com/sharepoint/v3" xmlns:ns2="96cda1e5-0e99-4c39-b38a-219fe6c6b62c" targetNamespace="http://schemas.microsoft.com/office/2006/metadata/properties" ma:root="true" ma:fieldsID="587050b2f12840aaceaa35cb24833c81" ns1:_="" ns2:_="">
    <xsd:import namespace="http://schemas.microsoft.com/sharepoint/v3"/>
    <xsd:import namespace="96cda1e5-0e99-4c39-b38a-219fe6c6b62c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6cda1e5-0e99-4c39-b38a-219fe6c6b62c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BB43D92-6171-4C68-A5DF-0FD065EF0136}">
  <ds:schemaRefs>
    <ds:schemaRef ds:uri="http://purl.org/dc/terms/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purl.org/dc/dcmitype/"/>
    <ds:schemaRef ds:uri="http://schemas.openxmlformats.org/package/2006/metadata/core-properties"/>
    <ds:schemaRef ds:uri="96cda1e5-0e99-4c39-b38a-219fe6c6b62c"/>
    <ds:schemaRef ds:uri="http://schemas.microsoft.com/sharepoint/v3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A7C4DC96-90EA-41E2-9A24-CBB83771987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DA9D6C8-B6D4-42FF-8651-72CE4A7259B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96cda1e5-0e99-4c39-b38a-219fe6c6b62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37642</TotalTime>
  <Words>1215</Words>
  <Application>Microsoft Office PowerPoint</Application>
  <PresentationFormat>On-screen Show (4:3)</PresentationFormat>
  <Paragraphs>200</Paragraphs>
  <Slides>11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MS PGothic</vt:lpstr>
      <vt:lpstr>Arial</vt:lpstr>
      <vt:lpstr>Calibri</vt:lpstr>
      <vt:lpstr>Symbol</vt:lpstr>
      <vt:lpstr>Times New Roman</vt:lpstr>
      <vt:lpstr>Wingdings</vt:lpstr>
      <vt:lpstr>livestockfish_powerpoint_template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ILRI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sat</dc:creator>
  <cp:lastModifiedBy>user</cp:lastModifiedBy>
  <cp:revision>1228</cp:revision>
  <cp:lastPrinted>2014-04-25T05:46:30Z</cp:lastPrinted>
  <dcterms:created xsi:type="dcterms:W3CDTF">2012-03-02T09:23:17Z</dcterms:created>
  <dcterms:modified xsi:type="dcterms:W3CDTF">2017-09-07T10:48:49Z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6603383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D5.0.6</vt:lpwstr>
  </property>
  <property fmtid="{D5CDD505-2E9C-101B-9397-08002B2CF9AE}" pid="5" name="NXTAG2">
    <vt:lpwstr>000800a8280000000000010250600207f7000400038000</vt:lpwstr>
  </property>
  <property fmtid="{D5CDD505-2E9C-101B-9397-08002B2CF9AE}" pid="6" name="ContentTypeId">
    <vt:lpwstr>0x010100A45EE2F81B283B4DA76825726DF86711</vt:lpwstr>
  </property>
</Properties>
</file>